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581" r:id="rId2"/>
    <p:sldId id="2147375968" r:id="rId3"/>
    <p:sldId id="2147375969" r:id="rId4"/>
    <p:sldId id="2147375973" r:id="rId5"/>
    <p:sldId id="2147375970" r:id="rId6"/>
    <p:sldId id="2147375971" r:id="rId7"/>
    <p:sldId id="2147375972" r:id="rId8"/>
    <p:sldId id="2147375974" r:id="rId9"/>
    <p:sldId id="2147375980" r:id="rId10"/>
    <p:sldId id="2147375984" r:id="rId11"/>
    <p:sldId id="2147375981" r:id="rId12"/>
    <p:sldId id="2147375982" r:id="rId13"/>
    <p:sldId id="2147375983" r:id="rId14"/>
    <p:sldId id="2147375976" r:id="rId15"/>
    <p:sldId id="2147375985" r:id="rId16"/>
    <p:sldId id="2147375986" r:id="rId17"/>
    <p:sldId id="2147375987" r:id="rId18"/>
    <p:sldId id="2147375977" r:id="rId19"/>
    <p:sldId id="2147375988" r:id="rId20"/>
    <p:sldId id="2147375978" r:id="rId21"/>
    <p:sldId id="2147375989" r:id="rId22"/>
    <p:sldId id="2147375991" r:id="rId23"/>
    <p:sldId id="2147375990" r:id="rId24"/>
    <p:sldId id="2147375979" r:id="rId25"/>
    <p:sldId id="2147375993" r:id="rId26"/>
    <p:sldId id="2147375992" r:id="rId27"/>
    <p:sldId id="2147375994" r:id="rId28"/>
    <p:sldId id="21473759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95EE-94D3-4685-9BC4-6675EE0F8244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3A84A-281F-4C9A-95AA-505276185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F632-CD09-290D-E4F3-31CF47510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14EFF-E850-3860-5F9B-06A8861A3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82A8-0697-BA1E-64CA-18BDB16C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CF2E-0FD9-4B02-8247-22038D74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0044-27B8-1105-D7A5-A0B9B7F4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9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B353-73E2-8697-FF60-DA366AB1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833D-50C7-21BB-CCD1-930D647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576E-8B1C-74D5-22C7-3CB5C5C4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6A799-FCF7-771B-966A-171142FB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FC61-379B-F34E-08EB-BA927B34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53D5F-5DB7-8007-77C9-5E19399B6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B5DA3-831F-D00A-6A0A-A6EEAAAA8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FDD2B-57C9-F88E-59CC-B22E0CA0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96A5B-9015-F1FF-AC4B-EBC7678F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E0BA6-3860-2278-3BA2-4FFF1D8C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282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9509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Cleveland Clinic IBM Discovery Accelerator, © IBM Corporation and Cleveland Clinic, confidential – do not distribute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6A8D7-1D0D-2340-A713-057711980A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8" y="1219200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3BC09F-AD53-5840-89F2-FD6EEF3CA1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7" y="6533767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A455B0-BF6D-EF4A-BE29-74554AA717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718733"/>
            <a:ext cx="11582400" cy="42756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5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423D-85D0-4B91-3765-33D18FDE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3973-C526-34AE-0D86-DA130EA1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F24D-D252-DBFA-631D-3CE66107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E9D7-5654-F518-0F38-99436621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0648B-C08C-5BE2-AA8A-9F4E150D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8B5-72A7-2EBE-03FA-6DBBF8FF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E30C-229C-9063-670C-44CE127C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A947E-4096-492E-6E27-8D88A73E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9F80-ADB2-4584-F75B-402E3461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AC2E-5651-092F-1C19-D02D9DC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75C-5832-13B3-FB8A-FF8820BB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1192-5962-4622-F49F-F5728AE7B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2A778-8E19-CEB6-6224-F2046C6D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8EB3-ABFA-EF94-1B99-A329E047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4156-0F50-E9C0-37A3-64343302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B74E-BDC7-4011-F579-5D398355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8F37-1E26-0F5D-3542-2DD98CAC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D7B2-46B0-AFAF-E4EC-A32C7CC3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374F9-76F1-9A66-0C2B-324CEF4DC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B2290-97B2-EF35-0C31-160B4153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920C1-6EDA-0995-8754-DF35AB60E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AAEAD-ACBE-F0AD-54E3-53D2DB67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6F25D-0BB3-8275-9CDF-96DE8DDB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E1B20-B66C-F53B-7433-7EF6F8AF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5512-E762-6EBA-BC07-8F5AE2C1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49061-03C9-9234-C9DC-08ACC821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F3F85-F4BF-EB35-7EF8-7A4511EB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5AD92-42AA-7D0A-E7BB-8DDD0EEF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492CA-8081-C254-04FB-3691AD64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D18C1-5A2B-3D65-1CF4-69856A10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C07C-C614-35B7-8234-EBAD322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9BF-E1F3-DB69-4DAB-00A0C5C3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D6F1-EA14-7F17-523A-7C8A06C7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C48B-0EAD-763B-10C7-7DEE5350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2FB9-FF82-BA00-0B92-12AAD775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8C064-C246-FFD9-0082-41425AB4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3C8B9-F4F4-BDEC-3414-7B3103A4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7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5EE5-3A15-D071-655B-4C486CB9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96A48-09B6-6390-FDA3-987EDAD16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D55CB-8EDA-5739-A250-BCB82E56A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EB44F-B4A4-CA08-1428-85FE54DC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E564B-16F0-4DE7-9C67-1A1A308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52CC-796D-132C-2F65-F43E382F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3DD90-569A-DDCD-BEFD-CC20ED73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759AA-D1CE-0895-F6D6-99AA11DF8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598C-33C9-09CA-67DC-8C82D1A0A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4829A-0A0D-483D-A6FB-C5032E728860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53C51-641E-F859-525D-2C2E5F1A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D9A1-A60B-283E-A55C-CD28439E1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svg"/><Relationship Id="rId21" Type="http://schemas.openxmlformats.org/officeDocument/2006/relationships/image" Target="../media/image66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93E75-AACA-B924-8A79-FEF1ECAEF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10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F618286-2E4F-4A4B-1748-4004B9AC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9501" y="-79056"/>
            <a:ext cx="2435267" cy="936641"/>
          </a:xfrm>
          <a:prstGeom prst="rect">
            <a:avLst/>
          </a:prstGeom>
        </p:spPr>
      </p:pic>
      <p:pic>
        <p:nvPicPr>
          <p:cNvPr id="3" name="Picture 2" descr="IBM 8-bar logo in black">
            <a:extLst>
              <a:ext uri="{FF2B5EF4-FFF2-40B4-BE49-F238E27FC236}">
                <a16:creationId xmlns:a16="http://schemas.microsoft.com/office/drawing/2014/main" id="{0978C38A-195C-C596-61FA-FFB408FD8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526" y="6263113"/>
            <a:ext cx="819043" cy="3047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46AA6-F034-4566-6DDE-9EA94E26BAB2}"/>
              </a:ext>
            </a:extLst>
          </p:cNvPr>
          <p:cNvSpPr txBox="1">
            <a:spLocks/>
          </p:cNvSpPr>
          <p:nvPr/>
        </p:nvSpPr>
        <p:spPr>
          <a:xfrm>
            <a:off x="441115" y="2008312"/>
            <a:ext cx="10738975" cy="2088869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defPPr>
              <a:defRPr lang="en-US"/>
            </a:defPPr>
            <a:lvl1pPr marL="0" algn="l" defTabSz="1829379" rtl="0" eaLnBrk="1" latinLnBrk="0" hangingPunct="1"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An overview of </a:t>
            </a:r>
          </a:p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6760921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10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4E094F-C9BD-14BD-38C5-DEAB42ACAD03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705282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P-Classical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53ACEB-FCF7-205C-59ED-9DBAA09866FD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Superposition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937FFB-636D-5E3A-4257-62E13A5476DE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EE13E60-335A-DB3D-38A4-3C7DFD77B65A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Superposition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3117D0-8641-A3EA-4A70-78A8FFF3944B}"/>
              </a:ext>
            </a:extLst>
          </p:cNvPr>
          <p:cNvSpPr txBox="1">
            <a:spLocks/>
          </p:cNvSpPr>
          <p:nvPr/>
        </p:nvSpPr>
        <p:spPr>
          <a:xfrm>
            <a:off x="3333317" y="6018603"/>
            <a:ext cx="2475384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IBM Quantum Challenge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84B436-C8F4-644C-15AE-EA0D769CC24D}"/>
              </a:ext>
            </a:extLst>
          </p:cNvPr>
          <p:cNvSpPr/>
          <p:nvPr/>
        </p:nvSpPr>
        <p:spPr bwMode="auto">
          <a:xfrm>
            <a:off x="9063443" y="502086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E49962-20E6-ACEA-0D9C-FE0DA38FF4BB}"/>
              </a:ext>
            </a:extLst>
          </p:cNvPr>
          <p:cNvSpPr/>
          <p:nvPr/>
        </p:nvSpPr>
        <p:spPr bwMode="auto">
          <a:xfrm>
            <a:off x="9063443" y="1929578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606F5-C9CF-8F76-A5A6-AF55A22BAD57}"/>
              </a:ext>
            </a:extLst>
          </p:cNvPr>
          <p:cNvSpPr txBox="1"/>
          <p:nvPr/>
        </p:nvSpPr>
        <p:spPr>
          <a:xfrm>
            <a:off x="9342165" y="1319503"/>
            <a:ext cx="26229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CBE70-E59D-FE01-C8D2-32E57F93A4B8}"/>
              </a:ext>
            </a:extLst>
          </p:cNvPr>
          <p:cNvSpPr txBox="1"/>
          <p:nvPr/>
        </p:nvSpPr>
        <p:spPr>
          <a:xfrm>
            <a:off x="9332139" y="2737216"/>
            <a:ext cx="27974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8D4A7F64-F1ED-A694-668C-4B6CE551B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510" y="1019602"/>
                <a:ext cx="4459202" cy="17736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What about probabilistic classical systems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  <a:ea typeface="Cambria Math" panose="02040503050406030204" pitchFamily="18" charset="0"/>
                  </a:rPr>
                  <a:t>)?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  <a:ea typeface="Cambria Math" panose="02040503050406030204" pitchFamily="18" charset="0"/>
                  </a:rPr>
                  <a:t>Sure, you can prepare a probabilistic “superposition”, but using copies on more computational resources.</a:t>
                </a: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8D4A7F64-F1ED-A694-668C-4B6CE551B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10" y="1019602"/>
                <a:ext cx="4459202" cy="1773602"/>
              </a:xfrm>
              <a:prstGeom prst="rect">
                <a:avLst/>
              </a:prstGeom>
              <a:blipFill>
                <a:blip r:embed="rId2"/>
                <a:stretch>
                  <a:fillRect l="-3142" t="-4124" r="-273" b="-51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AD183D9-DBDC-1D2F-9E09-46F61FBE3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2" t="39409" r="727" b="1090"/>
          <a:stretch/>
        </p:blipFill>
        <p:spPr>
          <a:xfrm>
            <a:off x="2793706" y="3947007"/>
            <a:ext cx="2585064" cy="243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24C0AA-3158-9243-A8AC-E134C4818E4F}"/>
                  </a:ext>
                </a:extLst>
              </p:cNvPr>
              <p:cNvSpPr txBox="1"/>
              <p:nvPr/>
            </p:nvSpPr>
            <p:spPr>
              <a:xfrm>
                <a:off x="6465999" y="1605677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𝑠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(0)+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(1)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24C0AA-3158-9243-A8AC-E134C481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9" y="1605677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 l="-4444" r="-36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5">
                <a:extLst>
                  <a:ext uri="{FF2B5EF4-FFF2-40B4-BE49-F238E27FC236}">
                    <a16:creationId xmlns:a16="http://schemas.microsoft.com/office/drawing/2014/main" id="{594F3462-F7B3-9463-A5D9-5FE89D04E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6365" y="396092"/>
                <a:ext cx="1882420" cy="937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Bit A, in state 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Bit B, in state 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6" name="Text Placeholder 5">
                <a:extLst>
                  <a:ext uri="{FF2B5EF4-FFF2-40B4-BE49-F238E27FC236}">
                    <a16:creationId xmlns:a16="http://schemas.microsoft.com/office/drawing/2014/main" id="{594F3462-F7B3-9463-A5D9-5FE89D04E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365" y="396092"/>
                <a:ext cx="1882420" cy="937735"/>
              </a:xfrm>
              <a:prstGeom prst="rect">
                <a:avLst/>
              </a:prstGeom>
              <a:blipFill>
                <a:blip r:embed="rId5"/>
                <a:stretch>
                  <a:fillRect l="-7443" t="-7792" b="-1863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1EFA25-5D61-935A-E4AC-EA98F439388E}"/>
                  </a:ext>
                </a:extLst>
              </p:cNvPr>
              <p:cNvSpPr txBox="1"/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         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1EFA25-5D61-935A-E4AC-EA98F4393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l="-667" r="-68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7C92A-470A-C561-A727-AFF577C803E3}"/>
                  </a:ext>
                </a:extLst>
              </p:cNvPr>
              <p:cNvSpPr txBox="1"/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7C92A-470A-C561-A727-AFF577C8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blipFill>
                <a:blip r:embed="rId7"/>
                <a:stretch>
                  <a:fillRect l="-2667" r="-2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02DFA2-587C-4527-158E-5A7FD4033B23}"/>
                  </a:ext>
                </a:extLst>
              </p:cNvPr>
              <p:cNvSpPr txBox="1"/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=1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02DFA2-587C-4527-158E-5A7FD403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blipFill>
                <a:blip r:embed="rId8"/>
                <a:stretch>
                  <a:fillRect t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3263-2B1D-A1AC-4EC3-63BF20CE09E6}"/>
                  </a:ext>
                </a:extLst>
              </p:cNvPr>
              <p:cNvSpPr txBox="1"/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3263-2B1D-A1AC-4EC3-63BF20CE0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10597D3-4B61-BD92-CA80-9AF81F7063D2}"/>
              </a:ext>
            </a:extLst>
          </p:cNvPr>
          <p:cNvSpPr txBox="1"/>
          <p:nvPr/>
        </p:nvSpPr>
        <p:spPr>
          <a:xfrm>
            <a:off x="10218709" y="4319822"/>
            <a:ext cx="154844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Superposition!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285028-6839-89AE-CF8A-E7D321146C7E}"/>
                  </a:ext>
                </a:extLst>
              </p:cNvPr>
              <p:cNvSpPr txBox="1"/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 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 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285028-6839-89AE-CF8A-E7D321146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blipFill>
                <a:blip r:embed="rId10"/>
                <a:stretch>
                  <a:fillRect l="-5109" t="-1754" r="-189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22B68C-FEE3-B227-65A3-3B21CEB9FBE4}"/>
                  </a:ext>
                </a:extLst>
              </p:cNvPr>
              <p:cNvSpPr txBox="1"/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⟨0|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𝜓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+</m:t>
                              </m:r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22B68C-FEE3-B227-65A3-3B21CEB9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blipFill>
                <a:blip r:embed="rId11"/>
                <a:stretch>
                  <a:fillRect l="-5109" t="-1786" r="-145255"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11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E18298-F6B4-717D-9D54-F038ACACD1BD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EC44A8-C6F6-F61E-2BB7-89907127AAEE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Entangled 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870B8E-C0DE-81B8-66F5-5C049191CF99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657CEA-994B-D38F-71F1-B61D16C91956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Entangled 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11D86C0-2E1B-4B6C-A153-92454F4EC22D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4076500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Measuring bit 0 has no “effect” on bit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8448B9-6002-CEFD-4F53-2E9037F46AD4}"/>
              </a:ext>
            </a:extLst>
          </p:cNvPr>
          <p:cNvSpPr/>
          <p:nvPr/>
        </p:nvSpPr>
        <p:spPr bwMode="auto">
          <a:xfrm>
            <a:off x="8229606" y="1628324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1E1295-E285-C43C-D23E-D913EBA8A222}"/>
              </a:ext>
            </a:extLst>
          </p:cNvPr>
          <p:cNvSpPr/>
          <p:nvPr/>
        </p:nvSpPr>
        <p:spPr bwMode="auto">
          <a:xfrm>
            <a:off x="9015281" y="1628324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F74BC-1505-5125-8C07-B19D2D6BEC9A}"/>
              </a:ext>
            </a:extLst>
          </p:cNvPr>
          <p:cNvSpPr txBox="1"/>
          <p:nvPr/>
        </p:nvSpPr>
        <p:spPr>
          <a:xfrm>
            <a:off x="8508327" y="2445741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F081F-F06F-4DBC-5E73-5E51E11D327A}"/>
              </a:ext>
            </a:extLst>
          </p:cNvPr>
          <p:cNvSpPr txBox="1"/>
          <p:nvPr/>
        </p:nvSpPr>
        <p:spPr>
          <a:xfrm>
            <a:off x="9249955" y="2446378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2C0227-68E9-CF80-C92C-30C6765CBD0B}"/>
              </a:ext>
            </a:extLst>
          </p:cNvPr>
          <p:cNvSpPr/>
          <p:nvPr/>
        </p:nvSpPr>
        <p:spPr bwMode="auto">
          <a:xfrm>
            <a:off x="9819619" y="1633389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ECCC3D-6C90-95BF-5E30-821949296583}"/>
              </a:ext>
            </a:extLst>
          </p:cNvPr>
          <p:cNvSpPr/>
          <p:nvPr/>
        </p:nvSpPr>
        <p:spPr bwMode="auto">
          <a:xfrm>
            <a:off x="10605294" y="1633389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47AE0-CC9D-C645-F852-FC8E83512D90}"/>
              </a:ext>
            </a:extLst>
          </p:cNvPr>
          <p:cNvSpPr txBox="1"/>
          <p:nvPr/>
        </p:nvSpPr>
        <p:spPr>
          <a:xfrm>
            <a:off x="10107057" y="2447534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E34FE-0CFB-C427-87E3-0FE503981EF1}"/>
              </a:ext>
            </a:extLst>
          </p:cNvPr>
          <p:cNvSpPr txBox="1"/>
          <p:nvPr/>
        </p:nvSpPr>
        <p:spPr>
          <a:xfrm>
            <a:off x="10848685" y="2448171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138EA52E-80D1-5EB3-A441-5D0FCCF5A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entangled: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to be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, you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is also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138EA52E-80D1-5EB3-A441-5D0FCCF5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blipFill>
                <a:blip r:embed="rId2"/>
                <a:stretch>
                  <a:fillRect l="-3571" t="-10256" b="-7606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461004-CDA0-C3DF-83F2-E61EA5C0E857}"/>
                  </a:ext>
                </a:extLst>
              </p:cNvPr>
              <p:cNvSpPr txBox="1"/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𝜓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fPr>
                      <m:num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num>
                      <m:den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√2</m:t>
                        </m:r>
                      </m:den>
                    </m:f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(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0101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101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461004-CDA0-C3DF-83F2-E61EA5C0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2667" t="-4040" r="-10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B2B61-4E6B-294F-3832-DDF2DEB808FD}"/>
                  </a:ext>
                </a:extLst>
              </p:cNvPr>
              <p:cNvSpPr txBox="1"/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B2B61-4E6B-294F-3832-DDF2DEB8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7378A91-A29C-98C4-B7D7-54F8035F089A}"/>
              </a:ext>
            </a:extLst>
          </p:cNvPr>
          <p:cNvSpPr txBox="1">
            <a:spLocks/>
          </p:cNvSpPr>
          <p:nvPr/>
        </p:nvSpPr>
        <p:spPr>
          <a:xfrm>
            <a:off x="7807744" y="4828498"/>
            <a:ext cx="4380983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Here, we use “</a:t>
            </a:r>
            <a:r>
              <a:rPr lang="en-US" sz="1800" kern="0" dirty="0" err="1">
                <a:solidFill>
                  <a:srgbClr val="000000"/>
                </a:solidFill>
                <a:latin typeface="IBM Plex Sans Light"/>
              </a:rPr>
              <a:t>littlendian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” ordering: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4FBDF37-8FAB-B91A-31B1-3C11081AB79C}"/>
              </a:ext>
            </a:extLst>
          </p:cNvPr>
          <p:cNvSpPr txBox="1">
            <a:spLocks/>
          </p:cNvSpPr>
          <p:nvPr/>
        </p:nvSpPr>
        <p:spPr>
          <a:xfrm>
            <a:off x="7790083" y="1182062"/>
            <a:ext cx="4076500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Bits     0             1             2            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3BB41F1-77D7-7E27-88A7-024C38ABE06C}"/>
              </a:ext>
            </a:extLst>
          </p:cNvPr>
          <p:cNvSpPr txBox="1">
            <a:spLocks/>
          </p:cNvSpPr>
          <p:nvPr/>
        </p:nvSpPr>
        <p:spPr>
          <a:xfrm>
            <a:off x="7596044" y="2435256"/>
            <a:ext cx="855398" cy="35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77057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12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405746-011D-DCF3-1A6C-D85C86A85703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7A26871-6A64-10BE-F188-40BCF946ECBB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D034222-F9AE-2707-AA38-AE13EC02C034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2B08E3A-55F3-DE16-967C-C536D7060B39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61901CC-C499-57D6-AA80-42DF6B6FD804}"/>
              </a:ext>
            </a:extLst>
          </p:cNvPr>
          <p:cNvSpPr txBox="1">
            <a:spLocks/>
          </p:cNvSpPr>
          <p:nvPr/>
        </p:nvSpPr>
        <p:spPr>
          <a:xfrm>
            <a:off x="384665" y="1035979"/>
            <a:ext cx="4422047" cy="180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Correlations exist in classical systems. You can prepare a state like this classically, but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Using a copy of resources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Measurement of bit 0 doesn’t affect bit 2, it reveals which copy you have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A9BDFC-3CFB-C4F2-7459-0E86C941B3F1}"/>
              </a:ext>
            </a:extLst>
          </p:cNvPr>
          <p:cNvSpPr/>
          <p:nvPr/>
        </p:nvSpPr>
        <p:spPr bwMode="auto">
          <a:xfrm>
            <a:off x="8038008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ECCC70-E240-F327-BAD8-F36F0C217F8A}"/>
              </a:ext>
            </a:extLst>
          </p:cNvPr>
          <p:cNvSpPr/>
          <p:nvPr/>
        </p:nvSpPr>
        <p:spPr bwMode="auto">
          <a:xfrm>
            <a:off x="8476500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D275DA-06F0-8645-CDAF-E5777E889799}"/>
              </a:ext>
            </a:extLst>
          </p:cNvPr>
          <p:cNvSpPr/>
          <p:nvPr/>
        </p:nvSpPr>
        <p:spPr bwMode="auto">
          <a:xfrm>
            <a:off x="8914992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91F958-9097-D5E8-7BA4-3C4D01C0588E}"/>
              </a:ext>
            </a:extLst>
          </p:cNvPr>
          <p:cNvSpPr/>
          <p:nvPr/>
        </p:nvSpPr>
        <p:spPr bwMode="auto">
          <a:xfrm>
            <a:off x="9353484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entangled, with different entanglements in different superpositions on a single set of qubits: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to be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, you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is also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.</a:t>
                </a:r>
              </a:p>
            </p:txBody>
          </p:sp>
        </mc:Choice>
        <mc:Fallback xmlns="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blipFill>
                <a:blip r:embed="rId2"/>
                <a:stretch>
                  <a:fillRect l="-3199" t="-10256" r="-834" b="-1606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/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𝑠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(0101)+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(1010)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4444" r="-924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1BDE951-791A-DF00-3861-CB4D9801F7FA}"/>
              </a:ext>
            </a:extLst>
          </p:cNvPr>
          <p:cNvSpPr/>
          <p:nvPr/>
        </p:nvSpPr>
        <p:spPr bwMode="auto">
          <a:xfrm>
            <a:off x="9353484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78F49F-B8CF-C39F-DBA5-58B8EFA4FF0F}"/>
              </a:ext>
            </a:extLst>
          </p:cNvPr>
          <p:cNvSpPr/>
          <p:nvPr/>
        </p:nvSpPr>
        <p:spPr bwMode="auto">
          <a:xfrm>
            <a:off x="8038008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05069A-F02B-5612-49AA-7A155CF5C292}"/>
              </a:ext>
            </a:extLst>
          </p:cNvPr>
          <p:cNvSpPr/>
          <p:nvPr/>
        </p:nvSpPr>
        <p:spPr bwMode="auto">
          <a:xfrm>
            <a:off x="8476500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E62EB3-9F82-7B68-5407-4876E570F952}"/>
              </a:ext>
            </a:extLst>
          </p:cNvPr>
          <p:cNvSpPr/>
          <p:nvPr/>
        </p:nvSpPr>
        <p:spPr bwMode="auto">
          <a:xfrm>
            <a:off x="8914992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A, in state 0101,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B, in state 1010,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blipFill>
                <a:blip r:embed="rId4"/>
                <a:stretch>
                  <a:fillRect l="-6461" t="-5556" r="-5056" b="-63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/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𝜓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fPr>
                      <m:num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num>
                      <m:den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√2</m:t>
                        </m:r>
                      </m:den>
                    </m:f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(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0101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101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blipFill>
                <a:blip r:embed="rId5"/>
                <a:stretch>
                  <a:fillRect l="-2667" t="-4040" r="-10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/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B21399A-B194-E008-5963-68C70CAC3CF6}"/>
              </a:ext>
            </a:extLst>
          </p:cNvPr>
          <p:cNvSpPr txBox="1">
            <a:spLocks/>
          </p:cNvSpPr>
          <p:nvPr/>
        </p:nvSpPr>
        <p:spPr>
          <a:xfrm>
            <a:off x="7807744" y="4828498"/>
            <a:ext cx="4380983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Here, we use “</a:t>
            </a:r>
            <a:r>
              <a:rPr lang="en-US" sz="1800" kern="0" dirty="0" err="1">
                <a:solidFill>
                  <a:srgbClr val="000000"/>
                </a:solidFill>
                <a:latin typeface="IBM Plex Sans Light"/>
              </a:rPr>
              <a:t>littlendian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” ordering:</a:t>
            </a:r>
          </a:p>
        </p:txBody>
      </p:sp>
    </p:spTree>
    <p:extLst>
      <p:ext uri="{BB962C8B-B14F-4D97-AF65-F5344CB8AC3E}">
        <p14:creationId xmlns:p14="http://schemas.microsoft.com/office/powerpoint/2010/main" val="367514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13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8748F4-EEC4-9243-3511-16F8520CFCB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5FBE90-4FDD-A0C1-3B5D-77D26E9C4C4E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A25E04-A402-5D9E-977B-3D1AD07F4FB2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8118D3-B233-85D0-432B-CED8D85A5D5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bits can be in any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states.</a:t>
                </a:r>
              </a:p>
            </p:txBody>
          </p:sp>
        </mc:Choice>
        <mc:Fallback xmlns="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blipFill>
                <a:blip r:embed="rId2"/>
                <a:stretch>
                  <a:fillRect l="-3571" t="-10256" r="-3571" b="-25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in a superposition of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states, simultaneously.</a:t>
                </a:r>
              </a:p>
            </p:txBody>
          </p:sp>
        </mc:Choice>
        <mc:Fallback xmlns="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blipFill>
                <a:blip r:embed="rId3"/>
                <a:stretch>
                  <a:fillRect l="-3571" t="-10256" b="-43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9377D-0B7D-3111-9A2C-AEE64110F633}"/>
              </a:ext>
            </a:extLst>
          </p:cNvPr>
          <p:cNvSpPr txBox="1"/>
          <p:nvPr/>
        </p:nvSpPr>
        <p:spPr>
          <a:xfrm>
            <a:off x="7463851" y="170674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(0000), (0001), (0010), (0011)…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…(1100), (1101), (1110), (1111)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02AFA-F5BB-2128-4690-74982336C0FC}"/>
              </a:ext>
            </a:extLst>
          </p:cNvPr>
          <p:cNvSpPr txBox="1"/>
          <p:nvPr/>
        </p:nvSpPr>
        <p:spPr>
          <a:xfrm>
            <a:off x="7463850" y="117778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i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N</a:t>
            </a: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 = 4 possible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/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0001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01</m:t>
                          </m:r>
                        </m:e>
                      </m:d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+…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14</m:t>
                        </m:r>
                      </m:sub>
                    </m:sSub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1110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sSub>
                      <m:sSub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15</m:t>
                        </m:r>
                      </m:sub>
                    </m:sSub>
                    <m:r>
                      <a:rPr 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 l="-10177" t="-1020" r="-131416" b="-765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/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𝑖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7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806D-FD2D-7A91-34FC-6936786B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B0BF1DD-8583-0BF0-971E-BA9E0BF0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Visual representation of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0410-4666-58A4-79A7-70151DC8B4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759" y="6601452"/>
            <a:ext cx="390652" cy="109337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4E6CD-6B82-F744-D48D-91F24EAAA8C8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 convenient way to picture these quantum states (single qubits) is Bloch sphere.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 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0&gt; 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|1&gt; 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|0&gt; 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|1&gt;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algn="l"/>
                <a:endParaRPr lang="en-US" dirty="0"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blipFill>
                <a:blip r:embed="rId2"/>
                <a:stretch>
                  <a:fillRect l="-352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B98D2F-3EEF-C973-AA08-F49982DDAE6D}"/>
              </a:ext>
            </a:extLst>
          </p:cNvPr>
          <p:cNvGrpSpPr/>
          <p:nvPr/>
        </p:nvGrpSpPr>
        <p:grpSpPr>
          <a:xfrm>
            <a:off x="4863853" y="2943769"/>
            <a:ext cx="6625139" cy="1929122"/>
            <a:chOff x="1754914" y="2942975"/>
            <a:chExt cx="7586589" cy="2311539"/>
          </a:xfrm>
        </p:grpSpPr>
        <p:pic>
          <p:nvPicPr>
            <p:cNvPr id="6" name="Picture 5" descr="A close-up of a sphere&#10;&#10;Description automatically generated">
              <a:extLst>
                <a:ext uri="{FF2B5EF4-FFF2-40B4-BE49-F238E27FC236}">
                  <a16:creationId xmlns:a16="http://schemas.microsoft.com/office/drawing/2014/main" id="{6D1A76E6-F4E7-C298-7A71-0309388F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914" y="2942975"/>
              <a:ext cx="7586589" cy="23115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0AFAF-CF5F-F3BE-210C-A27046016747}"/>
                </a:ext>
              </a:extLst>
            </p:cNvPr>
            <p:cNvSpPr/>
            <p:nvPr/>
          </p:nvSpPr>
          <p:spPr bwMode="auto">
            <a:xfrm>
              <a:off x="2025869" y="3030921"/>
              <a:ext cx="6960476" cy="398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0BE0F-9A4A-4788-8EB9-5BC1CCF150EB}"/>
              </a:ext>
            </a:extLst>
          </p:cNvPr>
          <p:cNvSpPr txBox="1"/>
          <p:nvPr/>
        </p:nvSpPr>
        <p:spPr>
          <a:xfrm>
            <a:off x="6990055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|+&gt;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F0449-4A67-48C2-9E5F-8C96243BEB24}"/>
              </a:ext>
            </a:extLst>
          </p:cNvPr>
          <p:cNvSpPr txBox="1"/>
          <p:nvPr/>
        </p:nvSpPr>
        <p:spPr>
          <a:xfrm>
            <a:off x="8597078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|-&gt;</a:t>
            </a:r>
          </a:p>
        </p:txBody>
      </p:sp>
      <p:pic>
        <p:nvPicPr>
          <p:cNvPr id="10" name="Picture 9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48A3AEE7-DDDA-DC6B-AB85-E6C23867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" y="2880073"/>
            <a:ext cx="3977099" cy="2717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657C0-E6A8-551F-8341-1BB0D5CCDC87}"/>
              </a:ext>
            </a:extLst>
          </p:cNvPr>
          <p:cNvSpPr txBox="1"/>
          <p:nvPr/>
        </p:nvSpPr>
        <p:spPr>
          <a:xfrm>
            <a:off x="445672" y="5667084"/>
            <a:ext cx="4579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Image source: https://www.sharetechnote.com/html/QC/QuantumComputing_BlochSphere.html</a:t>
            </a:r>
          </a:p>
        </p:txBody>
      </p:sp>
    </p:spTree>
    <p:extLst>
      <p:ext uri="{BB962C8B-B14F-4D97-AF65-F5344CB8AC3E}">
        <p14:creationId xmlns:p14="http://schemas.microsoft.com/office/powerpoint/2010/main" val="414878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01793" y="6473558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15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185F89-6412-6A30-CBA8-B138E9EB7CE3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511527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Measuring the state of a qubit, even one in superposition, yields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0</m:t>
                        </m:r>
                      </m:e>
                    </m:d>
                    <m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IBM Plex Sans Light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probability of measuring these states is related to the coefficients in the state vector.</a:t>
                </a: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probabilities to the right are measured in the absence of noise.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blipFill>
                <a:blip r:embed="rId2"/>
                <a:stretch>
                  <a:fillRect l="-3972" t="-1707" r="-5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660164-9FA6-77AC-27EB-F124F010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8" t="27309" r="57193" b="56837"/>
          <a:stretch/>
        </p:blipFill>
        <p:spPr>
          <a:xfrm>
            <a:off x="6650214" y="1825378"/>
            <a:ext cx="5021834" cy="212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FF351-3CD4-27C3-D7A6-09714802C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7" t="61390" r="62219" b="11159"/>
          <a:stretch/>
        </p:blipFill>
        <p:spPr>
          <a:xfrm>
            <a:off x="6650213" y="4163351"/>
            <a:ext cx="5021835" cy="2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/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𝐶𝑁𝑂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0,1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𝑦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,0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fPr>
                                <m:num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𝐻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≈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0.50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866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282DFD3-A7D4-4B21-EAFD-6C10567AB39A}"/>
              </a:ext>
            </a:extLst>
          </p:cNvPr>
          <p:cNvSpPr txBox="1"/>
          <p:nvPr/>
        </p:nvSpPr>
        <p:spPr>
          <a:xfrm>
            <a:off x="3324587" y="5994400"/>
            <a:ext cx="349012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H, above  and in the diagram, is the Hadamard gate, not to be confused with the Hamiltonian.</a:t>
            </a:r>
          </a:p>
        </p:txBody>
      </p:sp>
    </p:spTree>
    <p:extLst>
      <p:ext uri="{BB962C8B-B14F-4D97-AF65-F5344CB8AC3E}">
        <p14:creationId xmlns:p14="http://schemas.microsoft.com/office/powerpoint/2010/main" val="26456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415" y="6492875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16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83B160-6373-1F19-8277-533B7D0DF047}"/>
              </a:ext>
            </a:extLst>
          </p:cNvPr>
          <p:cNvSpPr txBox="1">
            <a:spLocks/>
          </p:cNvSpPr>
          <p:nvPr/>
        </p:nvSpPr>
        <p:spPr>
          <a:xfrm>
            <a:off x="383595" y="387789"/>
            <a:ext cx="2474590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164F0A0-8510-BEF2-0733-9034A904DC17}"/>
              </a:ext>
            </a:extLst>
          </p:cNvPr>
          <p:cNvSpPr txBox="1">
            <a:spLocks/>
          </p:cNvSpPr>
          <p:nvPr/>
        </p:nvSpPr>
        <p:spPr>
          <a:xfrm>
            <a:off x="774648" y="1873564"/>
            <a:ext cx="3927720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Time evolution in quantum is described by the Schr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IBM Plex Arabic" panose="020B0803050203000203" pitchFamily="34" charset="-78"/>
                <a:sym typeface="IBM Plex Sans Light"/>
              </a:rPr>
              <a:t>ö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dinger equation.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This means unitary matrices,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which leads to unitary gates.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It also gives us complex coefficients.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8BCB9-2739-F7BA-06E4-21B84BAEBA5D}"/>
                  </a:ext>
                </a:extLst>
              </p:cNvPr>
              <p:cNvSpPr txBox="1"/>
              <p:nvPr/>
            </p:nvSpPr>
            <p:spPr>
              <a:xfrm>
                <a:off x="6933938" y="2474627"/>
                <a:ext cx="3130812" cy="17683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𝑖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ℏ</m:t>
                      </m:r>
                      <m:f>
                        <m:f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fPr>
                        <m:num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𝑑</m:t>
                          </m:r>
                        </m:num>
                        <m:den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𝑒</m:t>
                          </m:r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−</m:t>
                          </m:r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𝑖𝐻𝑡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=0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12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8BCB9-2739-F7BA-06E4-21B84BAE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2474627"/>
                <a:ext cx="3130812" cy="1768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76B7FEA-004B-6C47-C067-EB0B03F7D8C8}"/>
              </a:ext>
            </a:extLst>
          </p:cNvPr>
          <p:cNvSpPr txBox="1">
            <a:spLocks/>
          </p:cNvSpPr>
          <p:nvPr/>
        </p:nvSpPr>
        <p:spPr>
          <a:xfrm>
            <a:off x="7389213" y="1980575"/>
            <a:ext cx="2420483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Schr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  <a:cs typeface="IBM Plex Arabic" panose="020B0803050203000203" pitchFamily="34" charset="-78"/>
              </a:rPr>
              <a:t>ö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dinger equation: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41EE75A-3165-E0A9-D774-7E9BDE1F9F58}"/>
              </a:ext>
            </a:extLst>
          </p:cNvPr>
          <p:cNvSpPr txBox="1">
            <a:spLocks/>
          </p:cNvSpPr>
          <p:nvPr/>
        </p:nvSpPr>
        <p:spPr>
          <a:xfrm>
            <a:off x="7677713" y="4776223"/>
            <a:ext cx="2131983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Unitary operators: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327C5E8-9D87-6092-79B2-E4929684F7A8}"/>
              </a:ext>
            </a:extLst>
          </p:cNvPr>
          <p:cNvSpPr/>
          <p:nvPr/>
        </p:nvSpPr>
        <p:spPr bwMode="auto">
          <a:xfrm rot="16200000">
            <a:off x="8412549" y="3245209"/>
            <a:ext cx="173589" cy="452129"/>
          </a:xfrm>
          <a:prstGeom prst="lef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88406-CB36-E3A1-7BAF-EA4B062AA35A}"/>
                  </a:ext>
                </a:extLst>
              </p:cNvPr>
              <p:cNvSpPr txBox="1"/>
              <p:nvPr/>
            </p:nvSpPr>
            <p:spPr>
              <a:xfrm>
                <a:off x="6907144" y="5194180"/>
                <a:ext cx="4609895" cy="418191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</m:t>
                        </m:r>
                        <m:sSup>
                          <m:sSupPr>
                            <m:ctrlPr>
                              <a:rPr lang="en-US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IBM Plex Sans Light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IBM Plex Sans Light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−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𝐻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𝑡</m:t>
                        </m:r>
                      </m:sup>
                    </m:sSup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IBM Plex Sans Light"/>
                  </a:rPr>
                  <a:t> reversibility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88406-CB36-E3A1-7BAF-EA4B062A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44" y="5194180"/>
                <a:ext cx="4609895" cy="418191"/>
              </a:xfrm>
              <a:prstGeom prst="rect">
                <a:avLst/>
              </a:prstGeom>
              <a:blipFill>
                <a:blip r:embed="rId3"/>
                <a:stretch>
                  <a:fillRect b="-2173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565BD-DDCD-1A87-0D75-890175037AB6}"/>
                  </a:ext>
                </a:extLst>
              </p:cNvPr>
              <p:cNvSpPr txBox="1"/>
              <p:nvPr/>
            </p:nvSpPr>
            <p:spPr>
              <a:xfrm>
                <a:off x="7570511" y="3704925"/>
                <a:ext cx="3211402" cy="378245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𝑈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=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−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𝑖𝐻𝑡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IBM Plex Sans Light"/>
                  </a:rPr>
                  <a:t> is unitary!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565BD-DDCD-1A87-0D75-89017503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11" y="3704925"/>
                <a:ext cx="3211402" cy="378245"/>
              </a:xfrm>
              <a:prstGeom prst="rect">
                <a:avLst/>
              </a:prstGeom>
              <a:blipFill>
                <a:blip r:embed="rId4"/>
                <a:stretch>
                  <a:fillRect t="-8065" b="-241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6BAF95A-D687-68BF-CD58-C699FF141B17}"/>
              </a:ext>
            </a:extLst>
          </p:cNvPr>
          <p:cNvSpPr txBox="1"/>
          <p:nvPr/>
        </p:nvSpPr>
        <p:spPr>
          <a:xfrm>
            <a:off x="774648" y="5978188"/>
            <a:ext cx="10223187" cy="27699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 is the Hamiltonian, the operator describing the energy of the system, different from case to case, not to be confused with the Hadamard gate.</a:t>
            </a:r>
          </a:p>
        </p:txBody>
      </p:sp>
    </p:spTree>
    <p:extLst>
      <p:ext uri="{BB962C8B-B14F-4D97-AF65-F5344CB8AC3E}">
        <p14:creationId xmlns:p14="http://schemas.microsoft.com/office/powerpoint/2010/main" val="355506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17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E24883-C03F-A4FB-B266-47471121EF1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6E9D0F-B65E-E676-E2B7-4F2BF51C11A8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Gates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98A717-5F80-8FA6-53D6-60E3F882721F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683E0FB-094D-8D90-673E-1B77488DAE1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4DEE999-F77C-8EDD-8D40-92731677BD27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Classical gates may or may not be unitary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6DE7B22-B58B-B180-6A44-C35348510CBC}"/>
              </a:ext>
            </a:extLst>
          </p:cNvPr>
          <p:cNvSpPr txBox="1">
            <a:spLocks/>
          </p:cNvSpPr>
          <p:nvPr/>
        </p:nvSpPr>
        <p:spPr>
          <a:xfrm>
            <a:off x="384664" y="4277687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Quantum gates are unitary.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097C3-65E1-7F8D-5925-B3E79263B279}"/>
              </a:ext>
            </a:extLst>
          </p:cNvPr>
          <p:cNvSpPr txBox="1"/>
          <p:nvPr/>
        </p:nvSpPr>
        <p:spPr>
          <a:xfrm>
            <a:off x="5929750" y="950411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XOR</a:t>
            </a:r>
            <a:r>
              <a:rPr lang="en-US" kern="0" baseline="3000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901EFB-330A-A50B-D4F0-68A37A865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90033"/>
              </p:ext>
            </p:extLst>
          </p:nvPr>
        </p:nvGraphicFramePr>
        <p:xfrm>
          <a:off x="8510405" y="966863"/>
          <a:ext cx="1498465" cy="1854200"/>
        </p:xfrm>
        <a:graphic>
          <a:graphicData uri="http://schemas.openxmlformats.org/drawingml/2006/table">
            <a:tbl>
              <a:tblPr firstRow="1" bandRow="1"/>
              <a:tblGrid>
                <a:gridCol w="340304">
                  <a:extLst>
                    <a:ext uri="{9D8B030D-6E8A-4147-A177-3AD203B41FA5}">
                      <a16:colId xmlns:a16="http://schemas.microsoft.com/office/drawing/2014/main" val="2252229587"/>
                    </a:ext>
                  </a:extLst>
                </a:gridCol>
                <a:gridCol w="400967">
                  <a:extLst>
                    <a:ext uri="{9D8B030D-6E8A-4147-A177-3AD203B41FA5}">
                      <a16:colId xmlns:a16="http://schemas.microsoft.com/office/drawing/2014/main" val="3711523430"/>
                    </a:ext>
                  </a:extLst>
                </a:gridCol>
                <a:gridCol w="757194">
                  <a:extLst>
                    <a:ext uri="{9D8B030D-6E8A-4147-A177-3AD203B41FA5}">
                      <a16:colId xmlns:a16="http://schemas.microsoft.com/office/drawing/2014/main" val="136808809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 XOR 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8704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14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4337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5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398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0E2A4D-F5CA-F616-02EC-8D1C811A0881}"/>
              </a:ext>
            </a:extLst>
          </p:cNvPr>
          <p:cNvSpPr txBox="1"/>
          <p:nvPr/>
        </p:nvSpPr>
        <p:spPr>
          <a:xfrm>
            <a:off x="5926168" y="4228880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CNOT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|11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|10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101639" r="-3114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101639" r="-1968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101639" r="-4132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201639" r="-3114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201639" r="-1968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201639" r="-4132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301639" r="-3114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301639" r="-1968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301639" r="-4132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401639" r="-3114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401639" r="-1968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401639" r="-4132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A42703-56A6-CFF1-77CF-B7AF4667EB99}"/>
              </a:ext>
            </a:extLst>
          </p:cNvPr>
          <p:cNvSpPr txBox="1"/>
          <p:nvPr/>
        </p:nvSpPr>
        <p:spPr>
          <a:xfrm>
            <a:off x="5962980" y="6049060"/>
            <a:ext cx="2420063" cy="37555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Reversible!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/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AB4585F-3472-31B3-1DCA-7D7F65472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7" t="28663" r="64906" b="62567"/>
          <a:stretch/>
        </p:blipFill>
        <p:spPr>
          <a:xfrm>
            <a:off x="6908915" y="4135430"/>
            <a:ext cx="486311" cy="9494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1EF8D40-C587-7D5F-9EB8-F6B464AAB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937" y="1327752"/>
            <a:ext cx="1833071" cy="66031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A64724D-9695-5FAC-0583-9B032C49E738}"/>
              </a:ext>
            </a:extLst>
          </p:cNvPr>
          <p:cNvSpPr txBox="1">
            <a:spLocks/>
          </p:cNvSpPr>
          <p:nvPr/>
        </p:nvSpPr>
        <p:spPr>
          <a:xfrm>
            <a:off x="6478620" y="2364088"/>
            <a:ext cx="1388781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47355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B42A-1435-9873-5720-666FE9DB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5DB44C4-CF5E-B090-FE9B-E472834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Operating on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8EF73-4BF3-802C-2141-B6859C3AD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53093" y="6574221"/>
            <a:ext cx="400707" cy="255989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428CE-A5BF-550F-65B5-64D30F8BEE83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/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Since we model qubits as complex vectors in Hilbert space, we operate on a quantum state with linear transformations, hence matrices!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In this case, the matrices must be unitary matrices, that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. So, potentially all the elements of SU(n).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single qubits, we have very commonly used matrices called Pauli matrices.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We have larger unitary matrices for multi-qubit operations (4x4 for 2-qubits etc.)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Now, we can think about these as quantum gates and build quantum circuits</a:t>
                </a:r>
              </a:p>
              <a:p>
                <a:pPr algn="l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blipFill>
                <a:blip r:embed="rId2"/>
                <a:stretch>
                  <a:fillRect l="-41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11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62D577-C793-1BEC-E61E-55D73401CAB4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88E658B-6F1C-4794-F7EB-EA8E8D809830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Gates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B3B8354-EDC8-CDE4-F6D8-5FCC3C32AB09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3634AF0-0454-E7A2-9350-729A8CA387FF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93D2DA-33C3-2282-8753-5C113A6DBBAB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Classical gates may or may not be unitary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40DB1C8-7BB3-9A22-6732-06385436F784}"/>
              </a:ext>
            </a:extLst>
          </p:cNvPr>
          <p:cNvSpPr txBox="1">
            <a:spLocks/>
          </p:cNvSpPr>
          <p:nvPr/>
        </p:nvSpPr>
        <p:spPr>
          <a:xfrm>
            <a:off x="384664" y="4277687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Quantum gates are unitary.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E2C5-6D4C-D967-E86B-E462A1EC329C}"/>
              </a:ext>
            </a:extLst>
          </p:cNvPr>
          <p:cNvSpPr txBox="1"/>
          <p:nvPr/>
        </p:nvSpPr>
        <p:spPr>
          <a:xfrm>
            <a:off x="5929750" y="950411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XOR</a:t>
            </a:r>
            <a:r>
              <a:rPr lang="en-US" kern="0" baseline="3000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09BF77-0C79-FBC2-BF9D-B1612B0D5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90033"/>
              </p:ext>
            </p:extLst>
          </p:nvPr>
        </p:nvGraphicFramePr>
        <p:xfrm>
          <a:off x="8510405" y="966863"/>
          <a:ext cx="1498465" cy="1854200"/>
        </p:xfrm>
        <a:graphic>
          <a:graphicData uri="http://schemas.openxmlformats.org/drawingml/2006/table">
            <a:tbl>
              <a:tblPr firstRow="1" bandRow="1"/>
              <a:tblGrid>
                <a:gridCol w="340304">
                  <a:extLst>
                    <a:ext uri="{9D8B030D-6E8A-4147-A177-3AD203B41FA5}">
                      <a16:colId xmlns:a16="http://schemas.microsoft.com/office/drawing/2014/main" val="2252229587"/>
                    </a:ext>
                  </a:extLst>
                </a:gridCol>
                <a:gridCol w="400967">
                  <a:extLst>
                    <a:ext uri="{9D8B030D-6E8A-4147-A177-3AD203B41FA5}">
                      <a16:colId xmlns:a16="http://schemas.microsoft.com/office/drawing/2014/main" val="3711523430"/>
                    </a:ext>
                  </a:extLst>
                </a:gridCol>
                <a:gridCol w="757194">
                  <a:extLst>
                    <a:ext uri="{9D8B030D-6E8A-4147-A177-3AD203B41FA5}">
                      <a16:colId xmlns:a16="http://schemas.microsoft.com/office/drawing/2014/main" val="136808809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 XOR 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8704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14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4337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5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398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4D580F-4332-CE4E-0FB5-0038EA8D18FA}"/>
              </a:ext>
            </a:extLst>
          </p:cNvPr>
          <p:cNvSpPr txBox="1"/>
          <p:nvPr/>
        </p:nvSpPr>
        <p:spPr>
          <a:xfrm>
            <a:off x="5926168" y="4228880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5E88B0-2206-CA91-E9D9-ED512A1DA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779955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5E88B0-2206-CA91-E9D9-ED512A1DA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779955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101639" r="-3114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101639" r="-1968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101639" r="-4132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201639" r="-3114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201639" r="-1968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201639" r="-4132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301639" r="-3114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301639" r="-1968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301639" r="-4132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401639" r="-3114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401639" r="-1968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401639" r="-4132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7A64771-6396-3437-C78C-9CED1B1EC057}"/>
              </a:ext>
            </a:extLst>
          </p:cNvPr>
          <p:cNvSpPr txBox="1"/>
          <p:nvPr/>
        </p:nvSpPr>
        <p:spPr>
          <a:xfrm>
            <a:off x="5962980" y="6049060"/>
            <a:ext cx="2420063" cy="37555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Reversible!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E10A8-4D7D-AE70-BF0B-41B07B6B8A54}"/>
                  </a:ext>
                </a:extLst>
              </p:cNvPr>
              <p:cNvSpPr txBox="1"/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E10A8-4D7D-AE70-BF0B-41B07B6B8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EC79603-77BB-9A0B-6518-E88CC8DF8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7" t="28663" r="64906" b="62567"/>
          <a:stretch/>
        </p:blipFill>
        <p:spPr>
          <a:xfrm>
            <a:off x="6908915" y="4135430"/>
            <a:ext cx="486311" cy="9494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C44333F-E6DC-2ADD-E0B8-E90A36E0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937" y="1327752"/>
            <a:ext cx="1833071" cy="66031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7D7FA3E-7C28-C2AB-3814-CB728D984DA4}"/>
              </a:ext>
            </a:extLst>
          </p:cNvPr>
          <p:cNvSpPr txBox="1">
            <a:spLocks/>
          </p:cNvSpPr>
          <p:nvPr/>
        </p:nvSpPr>
        <p:spPr>
          <a:xfrm>
            <a:off x="6478620" y="2364088"/>
            <a:ext cx="1388781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00327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00CC51-EA69-FE94-1C46-6350D05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585E-21EC-FF4F-B0F2-2FAAC44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21A02-2F24-ECF4-B652-66F62D3FD7F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8DBA-1FCA-806B-0BE0-96781DBE31DF}"/>
              </a:ext>
            </a:extLst>
          </p:cNvPr>
          <p:cNvSpPr txBox="1"/>
          <p:nvPr/>
        </p:nvSpPr>
        <p:spPr>
          <a:xfrm>
            <a:off x="493067" y="1942443"/>
            <a:ext cx="10393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Quantum computing is the field of computation where we investigate the computational power and other properties of computation based on quantum mechanics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These fundamental principles of quantum mechanics such as superposition, entanglement and interference are the main building blocks for the quantum computational theory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 main ideas that built a foundation for quantum computing can be traced back to early 20</a:t>
            </a:r>
            <a:r>
              <a:rPr lang="en-US" baseline="300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century (Planck, Bohr, Heisenberg, Schrodinger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Starting in 1960s, there were some theoretical results, as well as earlier quantum algorithms (Simon’s, Deutsch-Jozsa, Bernstein-Vazirani)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9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EF53830-5FD5-6363-51D0-9589634E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An example of quantum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5" y="6593929"/>
            <a:ext cx="448483" cy="2362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20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DA6B9E2A-0150-FB30-D7CF-4DB456E0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8" y="1556845"/>
            <a:ext cx="9259290" cy="266647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85B1085-5128-2089-840A-A6B67F0F9D2A}"/>
              </a:ext>
            </a:extLst>
          </p:cNvPr>
          <p:cNvSpPr/>
          <p:nvPr/>
        </p:nvSpPr>
        <p:spPr bwMode="auto">
          <a:xfrm>
            <a:off x="1131176" y="1816976"/>
            <a:ext cx="204952" cy="12375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53A96-B9DF-B544-EE53-7F5689D6CBFB}"/>
              </a:ext>
            </a:extLst>
          </p:cNvPr>
          <p:cNvSpPr txBox="1"/>
          <p:nvPr/>
        </p:nvSpPr>
        <p:spPr>
          <a:xfrm>
            <a:off x="113940" y="2112606"/>
            <a:ext cx="97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Qubits initialized at 0 state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1905822-A7E9-49B4-4565-F18AB8125466}"/>
              </a:ext>
            </a:extLst>
          </p:cNvPr>
          <p:cNvSpPr/>
          <p:nvPr/>
        </p:nvSpPr>
        <p:spPr bwMode="auto">
          <a:xfrm>
            <a:off x="1086884" y="3259521"/>
            <a:ext cx="204952" cy="688457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26DFC-39B0-362B-7014-880891391BAA}"/>
              </a:ext>
            </a:extLst>
          </p:cNvPr>
          <p:cNvSpPr txBox="1"/>
          <p:nvPr/>
        </p:nvSpPr>
        <p:spPr>
          <a:xfrm>
            <a:off x="55178" y="3296827"/>
            <a:ext cx="117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Classical bits for measurement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59113-9860-F1C9-9CF6-FC312939DDC4}"/>
              </a:ext>
            </a:extLst>
          </p:cNvPr>
          <p:cNvCxnSpPr/>
          <p:nvPr/>
        </p:nvCxnSpPr>
        <p:spPr bwMode="auto">
          <a:xfrm flipH="1">
            <a:off x="3401410" y="2758937"/>
            <a:ext cx="941990" cy="17342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/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Hadamard gate, puts the qubit into uniform superposition of 0 and 1 states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3AAC5A-5DA2-AAF5-7B5D-A8E46DC247AE}"/>
              </a:ext>
            </a:extLst>
          </p:cNvPr>
          <p:cNvCxnSpPr/>
          <p:nvPr/>
        </p:nvCxnSpPr>
        <p:spPr bwMode="auto">
          <a:xfrm>
            <a:off x="5025259" y="3121572"/>
            <a:ext cx="1070741" cy="14393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E817F-D38D-FEF4-BFEB-72BBCC4B2534}"/>
              </a:ext>
            </a:extLst>
          </p:cNvPr>
          <p:cNvCxnSpPr/>
          <p:nvPr/>
        </p:nvCxnSpPr>
        <p:spPr bwMode="auto">
          <a:xfrm>
            <a:off x="5919952" y="2652548"/>
            <a:ext cx="331074" cy="1866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/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An entangling gate that call CNOT gate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𝐶𝑁𝑂𝑇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35E90-1C44-C6C3-E1A9-2C53780FDA56}"/>
              </a:ext>
            </a:extLst>
          </p:cNvPr>
          <p:cNvCxnSpPr>
            <a:cxnSpLocks/>
          </p:cNvCxnSpPr>
          <p:nvPr/>
        </p:nvCxnSpPr>
        <p:spPr bwMode="auto">
          <a:xfrm>
            <a:off x="7794761" y="2758937"/>
            <a:ext cx="486077" cy="18020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87FC1B-E51D-BE4A-2730-8C0F19D93661}"/>
              </a:ext>
            </a:extLst>
          </p:cNvPr>
          <p:cNvSpPr txBox="1"/>
          <p:nvPr/>
        </p:nvSpPr>
        <p:spPr>
          <a:xfrm>
            <a:off x="7878857" y="4690241"/>
            <a:ext cx="142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Measuring the qubits onto classical bits to get the state 0 or 1.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6DB5E-152E-FDDC-3D05-58EEF61D4487}"/>
              </a:ext>
            </a:extLst>
          </p:cNvPr>
          <p:cNvCxnSpPr>
            <a:cxnSpLocks/>
          </p:cNvCxnSpPr>
          <p:nvPr/>
        </p:nvCxnSpPr>
        <p:spPr bwMode="auto">
          <a:xfrm>
            <a:off x="9230710" y="3220107"/>
            <a:ext cx="1070741" cy="1169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7F3782-D2DF-E778-1F28-58B0670B4E9C}"/>
              </a:ext>
            </a:extLst>
          </p:cNvPr>
          <p:cNvSpPr txBox="1"/>
          <p:nvPr/>
        </p:nvSpPr>
        <p:spPr>
          <a:xfrm>
            <a:off x="9873181" y="4518766"/>
            <a:ext cx="169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Some extra post-measurement gates that are problem specific</a:t>
            </a:r>
          </a:p>
        </p:txBody>
      </p:sp>
    </p:spTree>
    <p:extLst>
      <p:ext uri="{BB962C8B-B14F-4D97-AF65-F5344CB8AC3E}">
        <p14:creationId xmlns:p14="http://schemas.microsoft.com/office/powerpoint/2010/main" val="406053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21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8FDC9C-436C-D665-FCF8-0B87C6F9A460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5516799" cy="1196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Foundations - differences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4B1FC228-64B4-CEC1-4A16-AACCAE8FD797}"/>
              </a:ext>
            </a:extLst>
          </p:cNvPr>
          <p:cNvCxnSpPr/>
          <p:nvPr/>
        </p:nvCxnSpPr>
        <p:spPr bwMode="auto">
          <a:xfrm>
            <a:off x="6093683" y="283874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6255CA-4F85-0B48-A2FC-CC21B984D253}"/>
              </a:ext>
            </a:extLst>
          </p:cNvPr>
          <p:cNvSpPr txBox="1">
            <a:spLocks/>
          </p:cNvSpPr>
          <p:nvPr/>
        </p:nvSpPr>
        <p:spPr>
          <a:xfrm>
            <a:off x="6380919" y="288036"/>
            <a:ext cx="2476178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	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6123680-29C3-6B2D-2952-5710D93B0E0D}"/>
              </a:ext>
            </a:extLst>
          </p:cNvPr>
          <p:cNvSpPr txBox="1">
            <a:spLocks/>
          </p:cNvSpPr>
          <p:nvPr/>
        </p:nvSpPr>
        <p:spPr>
          <a:xfrm>
            <a:off x="6380919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Superposition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 _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Entanglement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_  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Complex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cxnSp>
        <p:nvCxnSpPr>
          <p:cNvPr id="25" name="Straight Connector 24" descr="Vertical column divider">
            <a:extLst>
              <a:ext uri="{FF2B5EF4-FFF2-40B4-BE49-F238E27FC236}">
                <a16:creationId xmlns:a16="http://schemas.microsoft.com/office/drawing/2014/main" id="{C31F9D5C-727A-27BD-B875-F8EBA962D207}"/>
              </a:ext>
            </a:extLst>
          </p:cNvPr>
          <p:cNvCxnSpPr/>
          <p:nvPr/>
        </p:nvCxnSpPr>
        <p:spPr bwMode="auto">
          <a:xfrm>
            <a:off x="9142810" y="285366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6F0149-D51E-5DD0-1346-97EA460EEC6E}"/>
              </a:ext>
            </a:extLst>
          </p:cNvPr>
          <p:cNvSpPr txBox="1">
            <a:spLocks/>
          </p:cNvSpPr>
          <p:nvPr/>
        </p:nvSpPr>
        <p:spPr>
          <a:xfrm>
            <a:off x="9428522" y="288036"/>
            <a:ext cx="2479352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60865F-BA2A-6182-D288-DB0FC4FB36B6}"/>
              </a:ext>
            </a:extLst>
          </p:cNvPr>
          <p:cNvSpPr txBox="1">
            <a:spLocks/>
          </p:cNvSpPr>
          <p:nvPr/>
        </p:nvSpPr>
        <p:spPr>
          <a:xfrm>
            <a:off x="9431697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On or off – probabilistic “superposition” has cost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Independent system states –“entanglement” possible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No 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&amp; non-unitary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Real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D0A8509-35EF-0585-1B4E-E35E73640964}"/>
              </a:ext>
            </a:extLst>
          </p:cNvPr>
          <p:cNvSpPr txBox="1">
            <a:spLocks/>
          </p:cNvSpPr>
          <p:nvPr/>
        </p:nvSpPr>
        <p:spPr>
          <a:xfrm>
            <a:off x="287999" y="4883929"/>
            <a:ext cx="4939240" cy="49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Are these attributes of quantum </a:t>
            </a:r>
            <a:r>
              <a:rPr lang="en-US" i="1" kern="0" dirty="0">
                <a:solidFill>
                  <a:srgbClr val="000000"/>
                </a:solidFill>
                <a:latin typeface="IBM Plex Sans Light"/>
              </a:rPr>
              <a:t>better </a:t>
            </a: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 in all cases?</a:t>
            </a:r>
          </a:p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No. They’re different. So where can they bring value?</a:t>
            </a:r>
          </a:p>
        </p:txBody>
      </p:sp>
    </p:spTree>
    <p:extLst>
      <p:ext uri="{BB962C8B-B14F-4D97-AF65-F5344CB8AC3E}">
        <p14:creationId xmlns:p14="http://schemas.microsoft.com/office/powerpoint/2010/main" val="14643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22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649D1B-B42A-CDD5-68AF-ED0A88E608ED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677366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113749F-CEA4-2165-4FA3-6A4293FCFBA1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 (polynomial)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that can be solved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– (non-deterministic 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Can check a solution in polynomial time, but can’t find one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Complete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NP-Hard problems also in NP, solutions of which map to solve all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7C2332-C607-9426-5A00-6746F52DA174}"/>
              </a:ext>
            </a:extLst>
          </p:cNvPr>
          <p:cNvSpPr txBox="1">
            <a:spLocks/>
          </p:cNvSpPr>
          <p:nvPr/>
        </p:nvSpPr>
        <p:spPr>
          <a:xfrm>
            <a:off x="3333316" y="1714500"/>
            <a:ext cx="2475384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Hard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as hard as the hardest problems in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BQP (Bounded-error quantum polynomial)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solvable by a quantum computer in polynomial time, with an error probability of at most 1/3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8549E-F204-1291-FA38-CBBEA094ABCF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F0940D-E226-6524-CE8C-614B4D2B323F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985F541-6175-F26F-5C0E-A307A56ED979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C0A2E8-7770-3D2E-29D4-EA6190ECBA4B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4EFF06-2E10-F62E-629F-8E38A7BEED46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4E3EA88-7510-0B9D-DA36-AD534D0C3468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8AD90689-3CCF-0993-B9E0-39D92D8CAB50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A44319-CBDF-C0CB-6407-E161451FE98D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DB0C66CD-DC31-9C5C-6D03-D83A46BD3A7C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D48A8-B272-A0B4-AC1E-6465DE914334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89A9BA2-2EDB-B53B-1913-8EBA6A65592D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B444B4-2E5D-3109-6DD1-3C2A54AFDE04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BDFB3F-EEB8-FF7D-C6E4-554468E8CB9D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1EF1EA-44DA-FE97-8641-49BB917ED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687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23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5B3EE4F-1A15-037C-3FCE-41DC2CC5D244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6216710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F1618CC-027B-D832-20BC-665BDB9BC677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Max-cut problem &amp; Travelling salesperson problem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Protein folding (hydrophobic/hydrophilic, self-avoiding model)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Prime factoring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ED7074-4B07-B043-ABC3-7F998F9024F3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C4C365-5176-40E8-6514-2330CF739149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C7518EB0-CE26-0616-2FFE-71595A3E9251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12AC4-D719-F798-89F9-929E4CCB9622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D16A36-CDEE-7A8F-0B6A-70D5425CF53F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1288CD86-A6BF-CAAA-95E0-2834AB91D9E6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75EBABFB-E8D6-5CC9-4AB2-A7C1BD3D0608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6C1F36-3992-668B-73AD-C916AB2E6B8A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CDC11281-62FF-B5F1-D339-1DE8BB5155EB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1E7529-1DA9-22EF-7EAC-E997205D6B52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F499CDB6-8CA3-5274-325F-51848F846049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3C1ED6-D5A4-8065-5A0C-278C71C4B7CC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08D9071-2C9C-FEC8-D389-8195D0727ACB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9D42B6-9927-BCC5-AA47-437A02C48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BB1FAF-C553-00C4-AB3D-0E0CF27197C8}"/>
              </a:ext>
            </a:extLst>
          </p:cNvPr>
          <p:cNvCxnSpPr>
            <a:cxnSpLocks/>
          </p:cNvCxnSpPr>
          <p:nvPr/>
        </p:nvCxnSpPr>
        <p:spPr bwMode="auto">
          <a:xfrm>
            <a:off x="2811658" y="1862077"/>
            <a:ext cx="5598866" cy="61218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E5CAB7-CDD1-FA29-61C9-4BCEC78F4C60}"/>
              </a:ext>
            </a:extLst>
          </p:cNvPr>
          <p:cNvCxnSpPr>
            <a:cxnSpLocks/>
          </p:cNvCxnSpPr>
          <p:nvPr/>
        </p:nvCxnSpPr>
        <p:spPr bwMode="auto">
          <a:xfrm>
            <a:off x="2899675" y="2669852"/>
            <a:ext cx="5466841" cy="81171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BFCAF8-7F29-65F6-5DCE-2A33B8999AE2}"/>
              </a:ext>
            </a:extLst>
          </p:cNvPr>
          <p:cNvCxnSpPr>
            <a:cxnSpLocks/>
          </p:cNvCxnSpPr>
          <p:nvPr/>
        </p:nvCxnSpPr>
        <p:spPr bwMode="auto">
          <a:xfrm>
            <a:off x="1916817" y="3429000"/>
            <a:ext cx="6743492" cy="81049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7821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can we do with quantum computers?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93BBBF-12A5-953F-4EED-0270378FF693}"/>
              </a:ext>
            </a:extLst>
          </p:cNvPr>
          <p:cNvSpPr/>
          <p:nvPr/>
        </p:nvSpPr>
        <p:spPr bwMode="auto">
          <a:xfrm>
            <a:off x="1127234" y="1612024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42653-36F8-6FD8-6972-1918078BC4FB}"/>
              </a:ext>
            </a:extLst>
          </p:cNvPr>
          <p:cNvSpPr/>
          <p:nvPr/>
        </p:nvSpPr>
        <p:spPr bwMode="auto">
          <a:xfrm>
            <a:off x="1127234" y="3132082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023513-732D-30C7-7390-D7C7A0D120CD}"/>
              </a:ext>
            </a:extLst>
          </p:cNvPr>
          <p:cNvSpPr/>
          <p:nvPr/>
        </p:nvSpPr>
        <p:spPr bwMode="auto">
          <a:xfrm>
            <a:off x="1127233" y="4753092"/>
            <a:ext cx="7870937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80FB0-8E28-1571-19D1-28FF3FBE1B5A}"/>
              </a:ext>
            </a:extLst>
          </p:cNvPr>
          <p:cNvSpPr txBox="1"/>
          <p:nvPr/>
        </p:nvSpPr>
        <p:spPr>
          <a:xfrm rot="19246588">
            <a:off x="36666" y="2101484"/>
            <a:ext cx="127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Optimization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E8777-0C81-B378-C70E-7AE8530C82A7}"/>
              </a:ext>
            </a:extLst>
          </p:cNvPr>
          <p:cNvSpPr txBox="1"/>
          <p:nvPr/>
        </p:nvSpPr>
        <p:spPr>
          <a:xfrm rot="19246588">
            <a:off x="-20004" y="3569120"/>
            <a:ext cx="1271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Chemistry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75A5-9839-33A1-398F-890B2A42D162}"/>
              </a:ext>
            </a:extLst>
          </p:cNvPr>
          <p:cNvSpPr txBox="1"/>
          <p:nvPr/>
        </p:nvSpPr>
        <p:spPr>
          <a:xfrm rot="19246588">
            <a:off x="29131" y="5055368"/>
            <a:ext cx="1440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Machine learning /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9E78-D682-219F-2F74-6AB615D38FC6}"/>
              </a:ext>
            </a:extLst>
          </p:cNvPr>
          <p:cNvSpPr txBox="1"/>
          <p:nvPr/>
        </p:nvSpPr>
        <p:spPr>
          <a:xfrm rot="589327">
            <a:off x="1258868" y="1935286"/>
            <a:ext cx="163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Finance/portfolio optimization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3B7BFB9-D25C-A6DC-E4CF-ECDC69C3C496}"/>
              </a:ext>
            </a:extLst>
          </p:cNvPr>
          <p:cNvSpPr/>
          <p:nvPr/>
        </p:nvSpPr>
        <p:spPr bwMode="auto">
          <a:xfrm>
            <a:off x="9211003" y="1612024"/>
            <a:ext cx="815866" cy="4603531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E3C4D-3763-EE06-E516-A258E1214A76}"/>
              </a:ext>
            </a:extLst>
          </p:cNvPr>
          <p:cNvSpPr txBox="1"/>
          <p:nvPr/>
        </p:nvSpPr>
        <p:spPr>
          <a:xfrm>
            <a:off x="9966907" y="3491366"/>
            <a:ext cx="1761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Faster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and more </a:t>
            </a:r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accurate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solutions!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E681-2F6E-7652-67E4-FCC226F0B1F1}"/>
              </a:ext>
            </a:extLst>
          </p:cNvPr>
          <p:cNvSpPr txBox="1"/>
          <p:nvPr/>
        </p:nvSpPr>
        <p:spPr>
          <a:xfrm rot="20198525">
            <a:off x="1412887" y="3510649"/>
            <a:ext cx="1579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energy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efficient batteries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1077D-8E13-CCE5-9C09-77645B3474F4}"/>
              </a:ext>
            </a:extLst>
          </p:cNvPr>
          <p:cNvSpPr txBox="1"/>
          <p:nvPr/>
        </p:nvSpPr>
        <p:spPr>
          <a:xfrm rot="1417921">
            <a:off x="2940296" y="3576793"/>
            <a:ext cx="179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fertilizer for lower CO2 emission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6643D-80C9-6B18-0538-0D759E4CFCE2}"/>
              </a:ext>
            </a:extLst>
          </p:cNvPr>
          <p:cNvSpPr txBox="1"/>
          <p:nvPr/>
        </p:nvSpPr>
        <p:spPr>
          <a:xfrm rot="20983341">
            <a:off x="4386755" y="3264216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effective therapeutics for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470E5-7D96-F8E2-00FF-04D90F9EFD5B}"/>
              </a:ext>
            </a:extLst>
          </p:cNvPr>
          <p:cNvSpPr txBox="1"/>
          <p:nvPr/>
        </p:nvSpPr>
        <p:spPr>
          <a:xfrm rot="20156843">
            <a:off x="2654359" y="2252056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financial modeling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CA1C3-66D9-BF9D-57E1-280326F3DCDF}"/>
              </a:ext>
            </a:extLst>
          </p:cNvPr>
          <p:cNvSpPr txBox="1"/>
          <p:nvPr/>
        </p:nvSpPr>
        <p:spPr>
          <a:xfrm rot="580873">
            <a:off x="3855346" y="1719841"/>
            <a:ext cx="1517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accurate risk management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E4A6-57C1-47A3-2CA5-AA2AE8FC4022}"/>
              </a:ext>
            </a:extLst>
          </p:cNvPr>
          <p:cNvSpPr txBox="1"/>
          <p:nvPr/>
        </p:nvSpPr>
        <p:spPr>
          <a:xfrm rot="20461604">
            <a:off x="5141560" y="1750503"/>
            <a:ext cx="1517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Improved flight/traffic scheduling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FEBD2A-5E25-2234-4A3F-4667E335B401}"/>
              </a:ext>
            </a:extLst>
          </p:cNvPr>
          <p:cNvSpPr txBox="1"/>
          <p:nvPr/>
        </p:nvSpPr>
        <p:spPr>
          <a:xfrm rot="20461604">
            <a:off x="6364683" y="2080765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Supply chain optimization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9B866-3D09-3244-B435-AAE274101E8F}"/>
              </a:ext>
            </a:extLst>
          </p:cNvPr>
          <p:cNvSpPr txBox="1"/>
          <p:nvPr/>
        </p:nvSpPr>
        <p:spPr>
          <a:xfrm>
            <a:off x="7894582" y="2069689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22" name="Graphic 21" descr="Bank with solid fill">
            <a:extLst>
              <a:ext uri="{FF2B5EF4-FFF2-40B4-BE49-F238E27FC236}">
                <a16:creationId xmlns:a16="http://schemas.microsoft.com/office/drawing/2014/main" id="{0E47384F-18EE-85B0-337C-C2D789F3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221" y="2406266"/>
            <a:ext cx="536710" cy="536710"/>
          </a:xfrm>
          <a:prstGeom prst="rect">
            <a:avLst/>
          </a:prstGeom>
        </p:spPr>
      </p:pic>
      <p:pic>
        <p:nvPicPr>
          <p:cNvPr id="23" name="Graphic 22" descr="Money with solid fill">
            <a:extLst>
              <a:ext uri="{FF2B5EF4-FFF2-40B4-BE49-F238E27FC236}">
                <a16:creationId xmlns:a16="http://schemas.microsoft.com/office/drawing/2014/main" id="{D8736C60-2B74-377C-2649-18774E7FD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408" y="1658828"/>
            <a:ext cx="570050" cy="570050"/>
          </a:xfrm>
          <a:prstGeom prst="rect">
            <a:avLst/>
          </a:prstGeom>
        </p:spPr>
      </p:pic>
      <p:pic>
        <p:nvPicPr>
          <p:cNvPr id="24" name="Graphic 23" descr="Supply And Demand outline">
            <a:extLst>
              <a:ext uri="{FF2B5EF4-FFF2-40B4-BE49-F238E27FC236}">
                <a16:creationId xmlns:a16="http://schemas.microsoft.com/office/drawing/2014/main" id="{3F48BB47-4891-D842-6CDF-4D529F6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235" y="2369255"/>
            <a:ext cx="622252" cy="622252"/>
          </a:xfrm>
          <a:prstGeom prst="rect">
            <a:avLst/>
          </a:prstGeom>
        </p:spPr>
      </p:pic>
      <p:pic>
        <p:nvPicPr>
          <p:cNvPr id="25" name="Graphic 24" descr="Landing with solid fill">
            <a:extLst>
              <a:ext uri="{FF2B5EF4-FFF2-40B4-BE49-F238E27FC236}">
                <a16:creationId xmlns:a16="http://schemas.microsoft.com/office/drawing/2014/main" id="{17B096BF-E4D2-BD6F-3BB7-09C0BCB4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1174" y="1606772"/>
            <a:ext cx="643759" cy="643759"/>
          </a:xfrm>
          <a:prstGeom prst="rect">
            <a:avLst/>
          </a:prstGeom>
        </p:spPr>
      </p:pic>
      <p:pic>
        <p:nvPicPr>
          <p:cNvPr id="26" name="Graphic 25" descr="Empty battery with solid fill">
            <a:extLst>
              <a:ext uri="{FF2B5EF4-FFF2-40B4-BE49-F238E27FC236}">
                <a16:creationId xmlns:a16="http://schemas.microsoft.com/office/drawing/2014/main" id="{A4B27B26-EDD0-FF74-6E22-DC2A175C1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8356" y="3865155"/>
            <a:ext cx="592010" cy="592010"/>
          </a:xfrm>
          <a:prstGeom prst="rect">
            <a:avLst/>
          </a:prstGeom>
        </p:spPr>
      </p:pic>
      <p:pic>
        <p:nvPicPr>
          <p:cNvPr id="27" name="Graphic 26" descr="Renewable Energy with solid fill">
            <a:extLst>
              <a:ext uri="{FF2B5EF4-FFF2-40B4-BE49-F238E27FC236}">
                <a16:creationId xmlns:a16="http://schemas.microsoft.com/office/drawing/2014/main" id="{C303B06D-2F17-4939-9F52-0A7768A1B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4360" y="3141069"/>
            <a:ext cx="541759" cy="541759"/>
          </a:xfrm>
          <a:prstGeom prst="rect">
            <a:avLst/>
          </a:prstGeom>
        </p:spPr>
      </p:pic>
      <p:pic>
        <p:nvPicPr>
          <p:cNvPr id="28" name="Graphic 27" descr="Germ with solid fill">
            <a:extLst>
              <a:ext uri="{FF2B5EF4-FFF2-40B4-BE49-F238E27FC236}">
                <a16:creationId xmlns:a16="http://schemas.microsoft.com/office/drawing/2014/main" id="{18682A11-A67C-64C1-711F-B3FC4CC80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6816" y="3831047"/>
            <a:ext cx="520852" cy="5208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192BE1-AE66-62AC-0032-09191290D567}"/>
              </a:ext>
            </a:extLst>
          </p:cNvPr>
          <p:cNvSpPr txBox="1"/>
          <p:nvPr/>
        </p:nvSpPr>
        <p:spPr>
          <a:xfrm>
            <a:off x="6164952" y="3355922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durable materials resisting corrosion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89976-8016-BDA5-37C7-98E7E1442EDA}"/>
              </a:ext>
            </a:extLst>
          </p:cNvPr>
          <p:cNvSpPr txBox="1"/>
          <p:nvPr/>
        </p:nvSpPr>
        <p:spPr>
          <a:xfrm>
            <a:off x="7894582" y="355750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46C0C-F471-2A7E-0531-25FA2BADD059}"/>
              </a:ext>
            </a:extLst>
          </p:cNvPr>
          <p:cNvSpPr txBox="1"/>
          <p:nvPr/>
        </p:nvSpPr>
        <p:spPr>
          <a:xfrm rot="202330">
            <a:off x="1484388" y="5055368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Classification/Regression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DABBA-2C0A-0B76-A387-546310426FEC}"/>
              </a:ext>
            </a:extLst>
          </p:cNvPr>
          <p:cNvSpPr txBox="1"/>
          <p:nvPr/>
        </p:nvSpPr>
        <p:spPr>
          <a:xfrm rot="932005">
            <a:off x="2940462" y="4865110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High dimensional 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70311-C5BD-0B88-BB47-119E441A47E3}"/>
              </a:ext>
            </a:extLst>
          </p:cNvPr>
          <p:cNvSpPr txBox="1"/>
          <p:nvPr/>
        </p:nvSpPr>
        <p:spPr>
          <a:xfrm>
            <a:off x="3883032" y="5441395"/>
            <a:ext cx="194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RSA cryptography/prime factorization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FC179-D6B0-4D00-D015-43A9B59AD11B}"/>
              </a:ext>
            </a:extLst>
          </p:cNvPr>
          <p:cNvSpPr txBox="1"/>
          <p:nvPr/>
        </p:nvSpPr>
        <p:spPr>
          <a:xfrm rot="21071934">
            <a:off x="4790672" y="4833343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Feature selection/identification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064BEE-A776-69DB-11DB-7CCC312D2FD6}"/>
              </a:ext>
            </a:extLst>
          </p:cNvPr>
          <p:cNvSpPr txBox="1"/>
          <p:nvPr/>
        </p:nvSpPr>
        <p:spPr>
          <a:xfrm>
            <a:off x="5837975" y="5424700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Natural language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3D1F12-ADEE-A5DC-26F7-F2E03781E940}"/>
              </a:ext>
            </a:extLst>
          </p:cNvPr>
          <p:cNvSpPr txBox="1"/>
          <p:nvPr/>
        </p:nvSpPr>
        <p:spPr>
          <a:xfrm>
            <a:off x="7931372" y="522419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37" name="Graphic 36" descr="Statistics with solid fill">
            <a:extLst>
              <a:ext uri="{FF2B5EF4-FFF2-40B4-BE49-F238E27FC236}">
                <a16:creationId xmlns:a16="http://schemas.microsoft.com/office/drawing/2014/main" id="{081E6C41-41E9-DB48-6776-28F28682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87076" y="5449284"/>
            <a:ext cx="647024" cy="647024"/>
          </a:xfrm>
          <a:prstGeom prst="rect">
            <a:avLst/>
          </a:prstGeom>
        </p:spPr>
      </p:pic>
      <p:pic>
        <p:nvPicPr>
          <p:cNvPr id="38" name="Graphic 37" descr="Key outline">
            <a:extLst>
              <a:ext uri="{FF2B5EF4-FFF2-40B4-BE49-F238E27FC236}">
                <a16:creationId xmlns:a16="http://schemas.microsoft.com/office/drawing/2014/main" id="{7109C0C3-F312-46FD-8249-2015545F34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2693" y="4853715"/>
            <a:ext cx="554036" cy="554036"/>
          </a:xfrm>
          <a:prstGeom prst="rect">
            <a:avLst/>
          </a:prstGeom>
        </p:spPr>
      </p:pic>
      <p:pic>
        <p:nvPicPr>
          <p:cNvPr id="39" name="Graphic 38" descr="Presentation with bar chart outline">
            <a:extLst>
              <a:ext uri="{FF2B5EF4-FFF2-40B4-BE49-F238E27FC236}">
                <a16:creationId xmlns:a16="http://schemas.microsoft.com/office/drawing/2014/main" id="{7D4DE112-E22D-8166-AA5F-63E6A24CAD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18013" y="4837797"/>
            <a:ext cx="611487" cy="6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EFE2-90BF-B9C4-F2C5-960874FF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9294B7A-B387-6019-CB8C-90A29EA1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3" y="27312"/>
            <a:ext cx="4852283" cy="5795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What’s next in quantum?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5DA6-A6F6-E6F5-8516-E1420DACC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62397"/>
            <a:ext cx="389362" cy="26781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2FFFD-5FE5-2572-44DD-72CDF5C9266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0F148-8332-AE10-B81A-4E881A802B9C}"/>
              </a:ext>
            </a:extLst>
          </p:cNvPr>
          <p:cNvSpPr txBox="1"/>
          <p:nvPr/>
        </p:nvSpPr>
        <p:spPr>
          <a:xfrm>
            <a:off x="4309243" y="6523428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C901-241B-0A7E-4954-C0895952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508727"/>
            <a:ext cx="11816541" cy="59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26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40" name="Picture 39" descr="A cartoon of a tower with a white sign&#10;&#10;Description automatically generated">
            <a:extLst>
              <a:ext uri="{FF2B5EF4-FFF2-40B4-BE49-F238E27FC236}">
                <a16:creationId xmlns:a16="http://schemas.microsoft.com/office/drawing/2014/main" id="{A24F3A5C-A309-0E55-0D36-F49B8FE32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62" y="1489469"/>
            <a:ext cx="6814946" cy="4488851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091258-6436-7B46-5B8E-4860C47599FC}"/>
              </a:ext>
            </a:extLst>
          </p:cNvPr>
          <p:cNvSpPr txBox="1">
            <a:spLocks/>
          </p:cNvSpPr>
          <p:nvPr/>
        </p:nvSpPr>
        <p:spPr>
          <a:xfrm>
            <a:off x="329492" y="1786624"/>
            <a:ext cx="4533383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latin typeface="IBM Plex Sans Light" panose="020B0403050203000203" pitchFamily="34" charset="0"/>
              </a:rPr>
              <a:t>Conclusions: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Quantum computing is different from classical computing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The differences are what make it valuable: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Superposition, entanglement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Unitary operations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Groundbreaking research is already emerging at the utility scale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7792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281E45-2B1A-36D4-7AD2-861A17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C331CC9-92BF-C0FC-BE13-FAE1BFBC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Quantum-centric supercomputing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B07FD-40A7-A472-FE63-09DA56E897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2BA426-8CEF-1E75-FC5E-739690FE3B4C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5CD6D-B757-C22C-E882-0957AA13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78" y="1506202"/>
            <a:ext cx="8448943" cy="4619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80346-A38E-FB08-00FA-D1B75379272D}"/>
              </a:ext>
            </a:extLst>
          </p:cNvPr>
          <p:cNvSpPr txBox="1"/>
          <p:nvPr/>
        </p:nvSpPr>
        <p:spPr>
          <a:xfrm>
            <a:off x="4143705" y="6201930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</p:spTree>
    <p:extLst>
      <p:ext uri="{BB962C8B-B14F-4D97-AF65-F5344CB8AC3E}">
        <p14:creationId xmlns:p14="http://schemas.microsoft.com/office/powerpoint/2010/main" val="558136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5F3754-E155-0477-CB5B-379662D3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9A360A-B8B6-0891-C8C6-4347440C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Coupling and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8C1AD-7EE4-8EE8-C7CA-CDE1B1E74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39CF3-46BE-6BB2-B331-073210F9B95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CE407-B3C9-8807-7DD3-2DABE396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97" y="1257380"/>
            <a:ext cx="6229816" cy="521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24347-5D7F-6990-0090-187CBF811F50}"/>
              </a:ext>
            </a:extLst>
          </p:cNvPr>
          <p:cNvSpPr txBox="1"/>
          <p:nvPr/>
        </p:nvSpPr>
        <p:spPr>
          <a:xfrm>
            <a:off x="4187060" y="6510809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A5531-067F-0585-C87A-09305508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209052"/>
            <a:ext cx="4834217" cy="36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5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6E37-EE8D-FCF1-FC6C-72781FE2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CD597B-3AB7-10B5-5F2C-BF3BC052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D21FE-593E-A8D1-5859-F9C29A431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4D6C0-CB75-54D0-A76B-9025D0DF6A3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EC486-0E46-C1D6-5211-F1186DFB919E}"/>
              </a:ext>
            </a:extLst>
          </p:cNvPr>
          <p:cNvSpPr txBox="1"/>
          <p:nvPr/>
        </p:nvSpPr>
        <p:spPr>
          <a:xfrm>
            <a:off x="540363" y="4275740"/>
            <a:ext cx="10393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One big breakthrough was Shor’s algorithm in 1994 about prime decomposition for RSA cryptography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Since then, quantum computing has become a very impactful area at the intersection of physics, computer science, mathematics, chemistry and many other disciplines!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AF7EB-5B94-5311-EF03-2EABE940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" y="1321948"/>
            <a:ext cx="4827796" cy="266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AE94-2DCC-CFC2-0045-06F47CBF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96" y="1561838"/>
            <a:ext cx="5560571" cy="22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CD633-75E0-2A05-310F-1E6DBFEE861D}"/>
              </a:ext>
            </a:extLst>
          </p:cNvPr>
          <p:cNvSpPr txBox="1"/>
          <p:nvPr/>
        </p:nvSpPr>
        <p:spPr>
          <a:xfrm>
            <a:off x="406356" y="4059377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usage of the word Quantum Information Theory in Bennett’s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777F2-60BF-70D2-E755-29339CD91A7D}"/>
              </a:ext>
            </a:extLst>
          </p:cNvPr>
          <p:cNvSpPr txBox="1"/>
          <p:nvPr/>
        </p:nvSpPr>
        <p:spPr>
          <a:xfrm>
            <a:off x="6289522" y="4059376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IBM – MIT Conference on the Physics of Computation, 1981</a:t>
            </a:r>
          </a:p>
        </p:txBody>
      </p:sp>
    </p:spTree>
    <p:extLst>
      <p:ext uri="{BB962C8B-B14F-4D97-AF65-F5344CB8AC3E}">
        <p14:creationId xmlns:p14="http://schemas.microsoft.com/office/powerpoint/2010/main" val="62346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DC4E-9C21-1EE6-F1AA-50BDF23D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32EEA23-7BFA-3CFB-5DEB-519ED476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23361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does a quantum computer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DCE2D-E3C5-B8F3-5F82-E3DECBE23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7B95D-AC13-6FBA-9699-906D26D4077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21B33-CD52-8658-EB2D-6E62F8193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2164"/>
          <a:stretch/>
        </p:blipFill>
        <p:spPr>
          <a:xfrm>
            <a:off x="531105" y="1505608"/>
            <a:ext cx="4478607" cy="446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C70A1-4374-12BC-38D1-2FD9E765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5883496" y="1876778"/>
            <a:ext cx="4620280" cy="349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B6D08-F8B7-E971-5C92-69A662F279FA}"/>
              </a:ext>
            </a:extLst>
          </p:cNvPr>
          <p:cNvSpPr txBox="1"/>
          <p:nvPr/>
        </p:nvSpPr>
        <p:spPr>
          <a:xfrm>
            <a:off x="2325085" y="6280888"/>
            <a:ext cx="9244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IBM Plex Sans Light" panose="020B0403050203000203" pitchFamily="34" charset="0"/>
              </a:rPr>
              <a:t>Image source: https://www.science.org/content/article/scientists-are-close-building-quantum-computer-can-beat-conventional-one</a:t>
            </a:r>
          </a:p>
        </p:txBody>
      </p:sp>
    </p:spTree>
    <p:extLst>
      <p:ext uri="{BB962C8B-B14F-4D97-AF65-F5344CB8AC3E}">
        <p14:creationId xmlns:p14="http://schemas.microsoft.com/office/powerpoint/2010/main" val="33277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5DF5-4E8A-593A-BF85-3079AE76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1BDA02-BFBD-684D-F946-58979D5C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Superconducting qubits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6AB8A-2E4E-C907-2E4A-8D99C6307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5CEF8-F571-D362-6F9A-0A4947FCB07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2805-D6B9-541B-9160-BD72AAED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2262352"/>
            <a:ext cx="4366553" cy="2912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6DCCC-1A6A-C11F-ECDD-3B0D6AB66883}"/>
              </a:ext>
            </a:extLst>
          </p:cNvPr>
          <p:cNvSpPr txBox="1"/>
          <p:nvPr/>
        </p:nvSpPr>
        <p:spPr>
          <a:xfrm>
            <a:off x="280415" y="5316921"/>
            <a:ext cx="432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</a:rPr>
              <a:t>IBM Quantum chip, 2021 (IBM Official)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C49F7-FE28-282F-B90F-867400B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55" y="1722993"/>
            <a:ext cx="7110915" cy="39998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962CF-D82C-5F37-F903-7EF2A7A5621A}"/>
              </a:ext>
            </a:extLst>
          </p:cNvPr>
          <p:cNvCxnSpPr/>
          <p:nvPr/>
        </p:nvCxnSpPr>
        <p:spPr>
          <a:xfrm flipV="1">
            <a:off x="6790997" y="5316921"/>
            <a:ext cx="1068113" cy="83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273D26-8B47-362A-8BEC-4020ED282DB3}"/>
              </a:ext>
            </a:extLst>
          </p:cNvPr>
          <p:cNvSpPr txBox="1"/>
          <p:nvPr/>
        </p:nvSpPr>
        <p:spPr>
          <a:xfrm>
            <a:off x="4895193" y="6152493"/>
            <a:ext cx="4761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IBM Quantum Computer, golden chandelier design</a:t>
            </a:r>
          </a:p>
        </p:txBody>
      </p:sp>
    </p:spTree>
    <p:extLst>
      <p:ext uri="{BB962C8B-B14F-4D97-AF65-F5344CB8AC3E}">
        <p14:creationId xmlns:p14="http://schemas.microsoft.com/office/powerpoint/2010/main" val="339258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2C66-B45A-0767-717B-115C1A8B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2D080-F622-4BAF-B9A4-A0A2C8B36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FE9F5E-30DF-BF95-3CD2-D0940C0864D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8" name="Picture 7" descr="A glass box with a silver object inside&#10;&#10;Description automatically generated">
            <a:extLst>
              <a:ext uri="{FF2B5EF4-FFF2-40B4-BE49-F238E27FC236}">
                <a16:creationId xmlns:a16="http://schemas.microsoft.com/office/drawing/2014/main" id="{94800823-F19D-F5ED-C777-928834CE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74" y="1578170"/>
            <a:ext cx="6476474" cy="4318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03374-4479-9DA5-E5A7-033ECB59387D}"/>
              </a:ext>
            </a:extLst>
          </p:cNvPr>
          <p:cNvSpPr txBox="1"/>
          <p:nvPr/>
        </p:nvSpPr>
        <p:spPr>
          <a:xfrm>
            <a:off x="1536349" y="5983155"/>
            <a:ext cx="894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Image: IBM_Cleveland quantum system located at the Lerner Research Institute - Cleveland Clinic, 127 qubits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A2EAA1-3A80-2D0F-0AC7-02E6C9F0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1713202" cy="9509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One of the largest quantum computers in the world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8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3AE72CC-570C-1871-F7F4-4A3C8850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7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B9D2FC-5949-6D5B-5A0B-FAA462FA23C1}"/>
              </a:ext>
            </a:extLst>
          </p:cNvPr>
          <p:cNvSpPr/>
          <p:nvPr/>
        </p:nvSpPr>
        <p:spPr bwMode="auto">
          <a:xfrm>
            <a:off x="7743952" y="1466193"/>
            <a:ext cx="2740328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D183A5-C794-B838-BBF3-6D96318E5CDF}"/>
              </a:ext>
            </a:extLst>
          </p:cNvPr>
          <p:cNvSpPr/>
          <p:nvPr/>
        </p:nvSpPr>
        <p:spPr bwMode="auto">
          <a:xfrm>
            <a:off x="4303987" y="1466193"/>
            <a:ext cx="2743530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ABDF5A-5D73-2DD6-50F3-371CC41DBE62}"/>
              </a:ext>
            </a:extLst>
          </p:cNvPr>
          <p:cNvSpPr/>
          <p:nvPr/>
        </p:nvSpPr>
        <p:spPr bwMode="auto">
          <a:xfrm>
            <a:off x="1359187" y="1466193"/>
            <a:ext cx="2329355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94C89-55BB-F199-383A-BE4079359C2F}"/>
              </a:ext>
            </a:extLst>
          </p:cNvPr>
          <p:cNvSpPr txBox="1"/>
          <p:nvPr/>
        </p:nvSpPr>
        <p:spPr>
          <a:xfrm>
            <a:off x="392771" y="2556839"/>
            <a:ext cx="738664" cy="18546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CLASSICAL</a:t>
            </a:r>
          </a:p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30D05-6A7F-FD14-7B0A-9202B69DCDA9}"/>
              </a:ext>
            </a:extLst>
          </p:cNvPr>
          <p:cNvSpPr txBox="1"/>
          <p:nvPr/>
        </p:nvSpPr>
        <p:spPr>
          <a:xfrm>
            <a:off x="1517094" y="2310556"/>
            <a:ext cx="1797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Vectors/matrices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A1042-A6DB-EADF-3D9C-EDFA7ADC103F}"/>
              </a:ext>
            </a:extLst>
          </p:cNvPr>
          <p:cNvSpPr txBox="1"/>
          <p:nvPr/>
        </p:nvSpPr>
        <p:spPr>
          <a:xfrm>
            <a:off x="1434137" y="3789582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F1765-34B5-7976-2D5B-0AB0E8926D2F}"/>
              </a:ext>
            </a:extLst>
          </p:cNvPr>
          <p:cNvSpPr txBox="1"/>
          <p:nvPr/>
        </p:nvSpPr>
        <p:spPr>
          <a:xfrm>
            <a:off x="4697364" y="2253459"/>
            <a:ext cx="196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Basic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Linear/matrix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BCCC6-A7C3-985A-8ECA-16AF64728DA5}"/>
              </a:ext>
            </a:extLst>
          </p:cNvPr>
          <p:cNvSpPr txBox="1"/>
          <p:nvPr/>
        </p:nvSpPr>
        <p:spPr>
          <a:xfrm>
            <a:off x="7743952" y="2608839"/>
            <a:ext cx="274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Solution to the computational task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40BA9-088C-C848-92E2-7FA4C66E24A1}"/>
              </a:ext>
            </a:extLst>
          </p:cNvPr>
          <p:cNvSpPr txBox="1"/>
          <p:nvPr/>
        </p:nvSpPr>
        <p:spPr>
          <a:xfrm>
            <a:off x="1517094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5C00-AD43-D469-08D0-DC8434FAB6A0}"/>
              </a:ext>
            </a:extLst>
          </p:cNvPr>
          <p:cNvSpPr txBox="1"/>
          <p:nvPr/>
        </p:nvSpPr>
        <p:spPr>
          <a:xfrm>
            <a:off x="4769547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COMPUTATION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3FD78-220C-C96B-C17A-2E559A9D655B}"/>
              </a:ext>
            </a:extLst>
          </p:cNvPr>
          <p:cNvSpPr txBox="1"/>
          <p:nvPr/>
        </p:nvSpPr>
        <p:spPr>
          <a:xfrm>
            <a:off x="8276573" y="1773065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OUT</a:t>
            </a:r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195D45-D6AB-F090-B6D8-6BF3AB0D831F}"/>
              </a:ext>
            </a:extLst>
          </p:cNvPr>
          <p:cNvCxnSpPr/>
          <p:nvPr/>
        </p:nvCxnSpPr>
        <p:spPr bwMode="auto">
          <a:xfrm>
            <a:off x="1976231" y="4112800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55A09-DEB5-F55D-F411-C268A5C1504B}"/>
              </a:ext>
            </a:extLst>
          </p:cNvPr>
          <p:cNvSpPr txBox="1"/>
          <p:nvPr/>
        </p:nvSpPr>
        <p:spPr>
          <a:xfrm>
            <a:off x="2316871" y="4440914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01010001 01110101 01100001 01101110 01110100 01110101 01101101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F0533A-0AAD-3B44-B463-1C12CB07D459}"/>
              </a:ext>
            </a:extLst>
          </p:cNvPr>
          <p:cNvCxnSpPr>
            <a:cxnSpLocks/>
          </p:cNvCxnSpPr>
          <p:nvPr/>
        </p:nvCxnSpPr>
        <p:spPr bwMode="auto">
          <a:xfrm>
            <a:off x="4852316" y="398594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57B8CC-093C-94AD-06A9-466021425080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173819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552C0D-2A73-6B96-90E7-CD90693EC103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385141"/>
            <a:ext cx="53208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B713C-340C-A849-5805-BD9AC0FA4323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592720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75A836-6235-0AC3-E06C-13E69CC71F60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812323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1ECCCA-7EBA-8442-8B8E-8BF34CA11589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000195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8B3A49-DAD1-B477-45F4-9CAF9771440A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21151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41F1C2-A317-8100-FAF8-5C22A8F06169}"/>
              </a:ext>
            </a:extLst>
          </p:cNvPr>
          <p:cNvCxnSpPr>
            <a:cxnSpLocks/>
          </p:cNvCxnSpPr>
          <p:nvPr/>
        </p:nvCxnSpPr>
        <p:spPr bwMode="auto">
          <a:xfrm>
            <a:off x="4852314" y="5419096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3F3A2EF-F096-EF95-999F-7E8622A4B1E3}"/>
              </a:ext>
            </a:extLst>
          </p:cNvPr>
          <p:cNvSpPr/>
          <p:nvPr/>
        </p:nvSpPr>
        <p:spPr bwMode="auto">
          <a:xfrm rot="5400000">
            <a:off x="5371416" y="4305054"/>
            <a:ext cx="195607" cy="152687"/>
          </a:xfrm>
          <a:prstGeom prst="triangl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A56E45-2744-FF72-C5FF-976B2E3A4C2C}"/>
              </a:ext>
            </a:extLst>
          </p:cNvPr>
          <p:cNvSpPr/>
          <p:nvPr/>
        </p:nvSpPr>
        <p:spPr bwMode="auto">
          <a:xfrm>
            <a:off x="5546307" y="4360140"/>
            <a:ext cx="45719" cy="45719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1C72FE-C080-8941-DAF5-6C7F08A2F971}"/>
              </a:ext>
            </a:extLst>
          </p:cNvPr>
          <p:cNvCxnSpPr>
            <a:cxnSpLocks/>
          </p:cNvCxnSpPr>
          <p:nvPr/>
        </p:nvCxnSpPr>
        <p:spPr bwMode="auto">
          <a:xfrm>
            <a:off x="5592026" y="4381397"/>
            <a:ext cx="7698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F47941-BDF5-8B16-AE06-4B6F7CD6FB62}"/>
              </a:ext>
            </a:extLst>
          </p:cNvPr>
          <p:cNvSpPr txBox="1"/>
          <p:nvPr/>
        </p:nvSpPr>
        <p:spPr>
          <a:xfrm>
            <a:off x="4597887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5526-E668-1B0A-C8BF-2E22674C224E}"/>
              </a:ext>
            </a:extLst>
          </p:cNvPr>
          <p:cNvSpPr txBox="1"/>
          <p:nvPr/>
        </p:nvSpPr>
        <p:spPr>
          <a:xfrm>
            <a:off x="6353814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61CC3D-D00E-521D-3FA7-DF507A297432}"/>
              </a:ext>
            </a:extLst>
          </p:cNvPr>
          <p:cNvSpPr txBox="1"/>
          <p:nvPr/>
        </p:nvSpPr>
        <p:spPr>
          <a:xfrm>
            <a:off x="9275809" y="5548910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E6AB07-E211-9534-E7FB-0922EACAC79E}"/>
              </a:ext>
            </a:extLst>
          </p:cNvPr>
          <p:cNvCxnSpPr/>
          <p:nvPr/>
        </p:nvCxnSpPr>
        <p:spPr bwMode="auto">
          <a:xfrm>
            <a:off x="9039413" y="5000195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32A9DA-3609-24E0-6507-B81ACB5716F0}"/>
              </a:ext>
            </a:extLst>
          </p:cNvPr>
          <p:cNvSpPr txBox="1"/>
          <p:nvPr/>
        </p:nvSpPr>
        <p:spPr>
          <a:xfrm>
            <a:off x="8052585" y="3623840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01110001 01010101 01000001 01001110 01010100 01010101 01001101</a:t>
            </a:r>
          </a:p>
        </p:txBody>
      </p:sp>
    </p:spTree>
    <p:extLst>
      <p:ext uri="{BB962C8B-B14F-4D97-AF65-F5344CB8AC3E}">
        <p14:creationId xmlns:p14="http://schemas.microsoft.com/office/powerpoint/2010/main" val="157578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B141-8C44-C87C-DE1F-C72B96E5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C766D8-D47F-AF7B-F336-0D4615E0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From bits to quantum bits (qubits)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DFD5E-17BC-78C8-1682-D79BF658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F0D82-110E-DC7C-3930-FA2195BB192B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and in general quantum computations take place in a Hilbert space, that is a complete inner product space (a complex vector space)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can be in the superposition of 0 and 1 states.</a:t>
                </a:r>
              </a:p>
              <a:p>
                <a:pPr algn="ctr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basis states |0&gt;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 and |1&gt;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, we can have</a:t>
                </a:r>
              </a:p>
              <a:p>
                <a:pPr algn="ctr"/>
                <a:endParaRPr lang="en-US" dirty="0">
                  <a:latin typeface="IBM Plex Sans Light" panose="020B0403050203000203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|0&gt;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|1&gt; where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+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=1</a:t>
                </a:r>
                <a:r>
                  <a:rPr lang="en-US" b="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		</a:t>
                </a:r>
              </a:p>
              <a:p>
                <a:pPr algn="l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blipFill>
                <a:blip r:embed="rId2"/>
                <a:stretch>
                  <a:fillRect l="-35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glasses with text below&#10;&#10;Description automatically generated">
            <a:extLst>
              <a:ext uri="{FF2B5EF4-FFF2-40B4-BE49-F238E27FC236}">
                <a16:creationId xmlns:a16="http://schemas.microsoft.com/office/drawing/2014/main" id="{8FB68A3E-AED2-5403-E666-8886B3950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78" y="3861551"/>
            <a:ext cx="4642945" cy="2189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4810-778C-53C5-4FF9-7735FBCA2813}"/>
              </a:ext>
            </a:extLst>
          </p:cNvPr>
          <p:cNvSpPr txBox="1"/>
          <p:nvPr/>
        </p:nvSpPr>
        <p:spPr>
          <a:xfrm>
            <a:off x="488731" y="4267185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Polarized sunglasses is a good analogy for a quantum system where qubits are polarized photons. Say horizontal polarization is the qubit |0&gt; and vertical polarization |1&gt;.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2E4A-86BF-3A58-0CF8-1EC1EAEB9981}"/>
              </a:ext>
            </a:extLst>
          </p:cNvPr>
          <p:cNvSpPr txBox="1"/>
          <p:nvPr/>
        </p:nvSpPr>
        <p:spPr>
          <a:xfrm>
            <a:off x="6290442" y="6148552"/>
            <a:ext cx="4642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Image source: https://www.cyberphysics.co.uk/topics/light/polarised_spex.htm</a:t>
            </a:r>
          </a:p>
        </p:txBody>
      </p:sp>
    </p:spTree>
    <p:extLst>
      <p:ext uri="{BB962C8B-B14F-4D97-AF65-F5344CB8AC3E}">
        <p14:creationId xmlns:p14="http://schemas.microsoft.com/office/powerpoint/2010/main" val="270951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346E52B-E590-8C29-995A-373206B41908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FC816AC4-0A99-C2CF-6BAA-6FEB9A73E0B3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D32FF2ED-9B14-FAF2-0A9D-9A79A5A0BE86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31665906-ACCF-CE45-A850-FC4AD703907A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4B3E10E4-EA69-C185-F9B8-9AA086B479E1}"/>
              </a:ext>
            </a:extLst>
          </p:cNvPr>
          <p:cNvSpPr txBox="1">
            <a:spLocks/>
          </p:cNvSpPr>
          <p:nvPr/>
        </p:nvSpPr>
        <p:spPr>
          <a:xfrm>
            <a:off x="3333317" y="6018603"/>
            <a:ext cx="2475384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IBM Quantum Challenge 2021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6DECA22-5C85-30C1-155D-AFDC13372ACE}"/>
              </a:ext>
            </a:extLst>
          </p:cNvPr>
          <p:cNvSpPr/>
          <p:nvPr/>
        </p:nvSpPr>
        <p:spPr bwMode="auto">
          <a:xfrm>
            <a:off x="7605454" y="1010286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6FC3B2-9DC9-34AC-4EAB-293DF3B13887}"/>
              </a:ext>
            </a:extLst>
          </p:cNvPr>
          <p:cNvSpPr/>
          <p:nvPr/>
        </p:nvSpPr>
        <p:spPr bwMode="auto">
          <a:xfrm>
            <a:off x="8818950" y="1010286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A1A743-8B7D-A7D4-8B64-918155F5C316}"/>
              </a:ext>
            </a:extLst>
          </p:cNvPr>
          <p:cNvSpPr txBox="1"/>
          <p:nvPr/>
        </p:nvSpPr>
        <p:spPr>
          <a:xfrm>
            <a:off x="7884175" y="1827703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EDCC1E-C31B-1995-DF3C-553400AA1D52}"/>
              </a:ext>
            </a:extLst>
          </p:cNvPr>
          <p:cNvSpPr txBox="1"/>
          <p:nvPr/>
        </p:nvSpPr>
        <p:spPr>
          <a:xfrm>
            <a:off x="9087646" y="1827704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A91460-273E-E6B8-6453-20AE412A5C3C}"/>
                  </a:ext>
                </a:extLst>
              </p:cNvPr>
              <p:cNvSpPr txBox="1"/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         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A91460-273E-E6B8-6453-20AE412A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7" r="-68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3C46E21-B2BE-3ED1-2D98-3CFE137405C2}"/>
                  </a:ext>
                </a:extLst>
              </p:cNvPr>
              <p:cNvSpPr txBox="1"/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3C46E21-B2BE-3ED1-2D98-3CFE1374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2667" r="-2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743B274-DD25-F9B4-3595-CC3570DBFE4E}"/>
                  </a:ext>
                </a:extLst>
              </p:cNvPr>
              <p:cNvSpPr txBox="1"/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=1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743B274-DD25-F9B4-3595-CC3570DBF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blipFill>
                <a:blip r:embed="rId4"/>
                <a:stretch>
                  <a:fillRect t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114111-5100-C8E2-A4D8-57C10E508610}"/>
                  </a:ext>
                </a:extLst>
              </p:cNvPr>
              <p:cNvSpPr txBox="1"/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114111-5100-C8E2-A4D8-57C10E50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F2D60AD8-1DFC-5BBE-98AA-7D456CDEBEF5}"/>
              </a:ext>
            </a:extLst>
          </p:cNvPr>
          <p:cNvSpPr txBox="1"/>
          <p:nvPr/>
        </p:nvSpPr>
        <p:spPr>
          <a:xfrm>
            <a:off x="10218709" y="4319822"/>
            <a:ext cx="154844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Superposition!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CB50250-06C7-6684-BB5C-40AEACD80203}"/>
                  </a:ext>
                </a:extLst>
              </p:cNvPr>
              <p:cNvSpPr txBox="1"/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 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 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CB50250-06C7-6684-BB5C-40AEACD8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blipFill>
                <a:blip r:embed="rId6"/>
                <a:stretch>
                  <a:fillRect l="-5109" t="-1754" r="-189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103">
            <a:extLst>
              <a:ext uri="{FF2B5EF4-FFF2-40B4-BE49-F238E27FC236}">
                <a16:creationId xmlns:a16="http://schemas.microsoft.com/office/drawing/2014/main" id="{CF0648E6-BFC8-6240-F549-089ED9208D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2" t="39409" r="727" b="1090"/>
          <a:stretch/>
        </p:blipFill>
        <p:spPr>
          <a:xfrm>
            <a:off x="2793706" y="3947007"/>
            <a:ext cx="2585064" cy="243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A45AF6-5A1B-E0C4-B934-EA2A47ACE3BA}"/>
                  </a:ext>
                </a:extLst>
              </p:cNvPr>
              <p:cNvSpPr txBox="1"/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⟨0|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𝜓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+</m:t>
                              </m:r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A45AF6-5A1B-E0C4-B934-EA2A47ACE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blipFill>
                <a:blip r:embed="rId8"/>
                <a:stretch>
                  <a:fillRect l="-5109" t="-1786" r="-145255"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39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2006</Words>
  <Application>Microsoft Office PowerPoint</Application>
  <PresentationFormat>Widescreen</PresentationFormat>
  <Paragraphs>403</Paragraphs>
  <Slides>28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IBM Plex Sans</vt:lpstr>
      <vt:lpstr>IBM Plex Sans Light</vt:lpstr>
      <vt:lpstr>Office Theme</vt:lpstr>
      <vt:lpstr>PowerPoint Presentation</vt:lpstr>
      <vt:lpstr>A brief history of quantum computing</vt:lpstr>
      <vt:lpstr>A brief history of quantum computing</vt:lpstr>
      <vt:lpstr>What does a quantum computer look like?</vt:lpstr>
      <vt:lpstr>Superconducting qubits</vt:lpstr>
      <vt:lpstr>One of the largest quantum computers in the world</vt:lpstr>
      <vt:lpstr>Classical computing</vt:lpstr>
      <vt:lpstr>From bits to quantum bits (qubits)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representation of qubits</vt:lpstr>
      <vt:lpstr>PowerPoint Presentation</vt:lpstr>
      <vt:lpstr>PowerPoint Presentation</vt:lpstr>
      <vt:lpstr>PowerPoint Presentation</vt:lpstr>
      <vt:lpstr>Operating on qubits</vt:lpstr>
      <vt:lpstr>PowerPoint Presentation</vt:lpstr>
      <vt:lpstr>An example of quantum circuit</vt:lpstr>
      <vt:lpstr>PowerPoint Presentation</vt:lpstr>
      <vt:lpstr>PowerPoint Presentation</vt:lpstr>
      <vt:lpstr>PowerPoint Presentation</vt:lpstr>
      <vt:lpstr>What can we do with quantum computers?</vt:lpstr>
      <vt:lpstr>What’s next in quantum?</vt:lpstr>
      <vt:lpstr>Questions</vt:lpstr>
      <vt:lpstr>Quantum-centric supercomputing</vt:lpstr>
      <vt:lpstr>Coupling and modularity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Hakan Doga</dc:creator>
  <cp:lastModifiedBy>Hakan Doga</cp:lastModifiedBy>
  <cp:revision>7</cp:revision>
  <dcterms:created xsi:type="dcterms:W3CDTF">2024-05-13T21:12:46Z</dcterms:created>
  <dcterms:modified xsi:type="dcterms:W3CDTF">2024-05-24T18:37:46Z</dcterms:modified>
</cp:coreProperties>
</file>